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8" r:id="rId9"/>
    <p:sldId id="271" r:id="rId10"/>
    <p:sldId id="263" r:id="rId11"/>
    <p:sldId id="267" r:id="rId12"/>
    <p:sldId id="265" r:id="rId13"/>
    <p:sldId id="272" r:id="rId14"/>
    <p:sldId id="264" r:id="rId15"/>
    <p:sldId id="273" r:id="rId16"/>
    <p:sldId id="266" r:id="rId17"/>
    <p:sldId id="274" r:id="rId18"/>
    <p:sldId id="270" r:id="rId19"/>
    <p:sldId id="275" r:id="rId20"/>
    <p:sldId id="269"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228312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22461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356758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42463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36963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365427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128059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106108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390214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327852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BF609-B09C-4C2F-AA77-6A4D03AEAE4E}" type="datetimeFigureOut">
              <a:rPr lang="en-US" smtClean="0"/>
              <a:t>6/11/2013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A1A33-810B-4667-90F3-0BF3FC2290B4}" type="slidenum">
              <a:rPr lang="en-US" smtClean="0"/>
              <a:t>‹#›</a:t>
            </a:fld>
            <a:endParaRPr lang="en-US" dirty="0"/>
          </a:p>
        </p:txBody>
      </p:sp>
    </p:spTree>
    <p:extLst>
      <p:ext uri="{BB962C8B-B14F-4D97-AF65-F5344CB8AC3E}">
        <p14:creationId xmlns:p14="http://schemas.microsoft.com/office/powerpoint/2010/main" val="34953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BF609-B09C-4C2F-AA77-6A4D03AEAE4E}" type="datetimeFigureOut">
              <a:rPr lang="en-US" smtClean="0"/>
              <a:t>6/11/2013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A1A33-810B-4667-90F3-0BF3FC2290B4}" type="slidenum">
              <a:rPr lang="en-US" smtClean="0"/>
              <a:t>‹#›</a:t>
            </a:fld>
            <a:endParaRPr lang="en-US" dirty="0"/>
          </a:p>
        </p:txBody>
      </p:sp>
    </p:spTree>
    <p:extLst>
      <p:ext uri="{BB962C8B-B14F-4D97-AF65-F5344CB8AC3E}">
        <p14:creationId xmlns:p14="http://schemas.microsoft.com/office/powerpoint/2010/main" val="756601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369017">
            <a:off x="1608054" y="1001695"/>
            <a:ext cx="5098063" cy="1569660"/>
          </a:xfrm>
          <a:prstGeom prst="rect">
            <a:avLst/>
          </a:prstGeom>
          <a:noFill/>
        </p:spPr>
        <p:txBody>
          <a:bodyPr wrap="square" rtlCol="0">
            <a:spAutoFit/>
          </a:bodyPr>
          <a:lstStyle/>
          <a:p>
            <a:pPr algn="ctr"/>
            <a:r>
              <a:rPr lang="en-US" sz="3200" dirty="0" smtClean="0"/>
              <a:t>How to Survive Miss McKenna’s Math Class</a:t>
            </a:r>
          </a:p>
          <a:p>
            <a:pPr algn="ctr"/>
            <a:r>
              <a:rPr lang="en-US" sz="3200" dirty="0" smtClean="0"/>
              <a:t>Volume I</a:t>
            </a:r>
            <a:endParaRPr lang="en-US" sz="3200" dirty="0"/>
          </a:p>
        </p:txBody>
      </p:sp>
      <p:sp>
        <p:nvSpPr>
          <p:cNvPr id="5" name="TextBox 4"/>
          <p:cNvSpPr txBox="1"/>
          <p:nvPr/>
        </p:nvSpPr>
        <p:spPr>
          <a:xfrm rot="20818284">
            <a:off x="3599683" y="3184117"/>
            <a:ext cx="3209084" cy="461665"/>
          </a:xfrm>
          <a:prstGeom prst="rect">
            <a:avLst/>
          </a:prstGeom>
          <a:noFill/>
        </p:spPr>
        <p:txBody>
          <a:bodyPr wrap="none" rtlCol="0">
            <a:spAutoFit/>
          </a:bodyPr>
          <a:lstStyle/>
          <a:p>
            <a:r>
              <a:rPr lang="en-US" sz="2400" dirty="0" smtClean="0"/>
              <a:t>By: Taylor Dean Period 4</a:t>
            </a:r>
            <a:endParaRPr lang="en-US" sz="2400" dirty="0"/>
          </a:p>
        </p:txBody>
      </p:sp>
    </p:spTree>
    <p:extLst>
      <p:ext uri="{BB962C8B-B14F-4D97-AF65-F5344CB8AC3E}">
        <p14:creationId xmlns:p14="http://schemas.microsoft.com/office/powerpoint/2010/main" val="4105624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2286000"/>
            <a:ext cx="3538148" cy="1107996"/>
          </a:xfrm>
          <a:prstGeom prst="rect">
            <a:avLst/>
          </a:prstGeom>
          <a:noFill/>
        </p:spPr>
        <p:txBody>
          <a:bodyPr wrap="none" rtlCol="0">
            <a:spAutoFit/>
          </a:bodyPr>
          <a:lstStyle/>
          <a:p>
            <a:r>
              <a:rPr lang="en-US" sz="6600" dirty="0" smtClean="0"/>
              <a:t>Chapter 3</a:t>
            </a:r>
            <a:endParaRPr lang="en-US" sz="6600" dirty="0"/>
          </a:p>
        </p:txBody>
      </p:sp>
      <p:sp>
        <p:nvSpPr>
          <p:cNvPr id="4" name="TextBox 3"/>
          <p:cNvSpPr txBox="1"/>
          <p:nvPr/>
        </p:nvSpPr>
        <p:spPr>
          <a:xfrm>
            <a:off x="4590143" y="1143000"/>
            <a:ext cx="4073883" cy="4154984"/>
          </a:xfrm>
          <a:prstGeom prst="rect">
            <a:avLst/>
          </a:prstGeom>
          <a:noFill/>
        </p:spPr>
        <p:txBody>
          <a:bodyPr wrap="square" rtlCol="0">
            <a:spAutoFit/>
          </a:bodyPr>
          <a:lstStyle/>
          <a:p>
            <a:r>
              <a:rPr lang="en-US" sz="6600" dirty="0" smtClean="0"/>
              <a:t>How to Study for Tests and Quizzes</a:t>
            </a:r>
            <a:endParaRPr lang="en-US" sz="6600" dirty="0"/>
          </a:p>
        </p:txBody>
      </p:sp>
    </p:spTree>
    <p:extLst>
      <p:ext uri="{BB962C8B-B14F-4D97-AF65-F5344CB8AC3E}">
        <p14:creationId xmlns:p14="http://schemas.microsoft.com/office/powerpoint/2010/main" val="1069491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066800"/>
            <a:ext cx="3276600" cy="4247317"/>
          </a:xfrm>
          <a:prstGeom prst="rect">
            <a:avLst/>
          </a:prstGeom>
          <a:noFill/>
        </p:spPr>
        <p:txBody>
          <a:bodyPr wrap="square" rtlCol="0">
            <a:spAutoFit/>
          </a:bodyPr>
          <a:lstStyle/>
          <a:p>
            <a:pPr marL="285750" indent="-285750">
              <a:buFont typeface="Wingdings" pitchFamily="2" charset="2"/>
              <a:buChar char="ü"/>
            </a:pPr>
            <a:r>
              <a:rPr lang="en-US" dirty="0" smtClean="0"/>
              <a:t>Review notes</a:t>
            </a:r>
          </a:p>
          <a:p>
            <a:pPr marL="742950" lvl="1" indent="-285750">
              <a:buFont typeface="Arial" pitchFamily="34" charset="0"/>
              <a:buChar char="•"/>
            </a:pPr>
            <a:r>
              <a:rPr lang="en-US" dirty="0" smtClean="0"/>
              <a:t>Review techniques and steps on the notes</a:t>
            </a:r>
          </a:p>
          <a:p>
            <a:pPr marL="742950" lvl="1" indent="-285750">
              <a:buFont typeface="Arial" pitchFamily="34" charset="0"/>
              <a:buChar char="•"/>
            </a:pPr>
            <a:r>
              <a:rPr lang="en-US" dirty="0" smtClean="0"/>
              <a:t>See how Mrs. McKenna wants you to do the problem exactly</a:t>
            </a:r>
          </a:p>
          <a:p>
            <a:pPr marL="285750" indent="-285750">
              <a:buFont typeface="Wingdings" pitchFamily="2" charset="2"/>
              <a:buChar char="ü"/>
            </a:pPr>
            <a:r>
              <a:rPr lang="en-US" dirty="0" smtClean="0"/>
              <a:t>Go over classwork and homework assignments</a:t>
            </a:r>
          </a:p>
          <a:p>
            <a:pPr marL="742950" lvl="1" indent="-285750">
              <a:buFont typeface="Arial" pitchFamily="34" charset="0"/>
              <a:buChar char="•"/>
            </a:pPr>
            <a:r>
              <a:rPr lang="en-US" dirty="0" smtClean="0"/>
              <a:t>See what you got wrong and try to figure out what you did wrong and correct it</a:t>
            </a:r>
          </a:p>
          <a:p>
            <a:pPr marL="742950" lvl="1" indent="-285750">
              <a:buFont typeface="Arial" pitchFamily="34" charset="0"/>
              <a:buChar char="•"/>
            </a:pPr>
            <a:r>
              <a:rPr lang="en-US" dirty="0" smtClean="0"/>
              <a:t>See if you can go over the problem or how to do the problem in class</a:t>
            </a:r>
            <a:endParaRPr lang="en-US" dirty="0"/>
          </a:p>
        </p:txBody>
      </p:sp>
      <p:sp>
        <p:nvSpPr>
          <p:cNvPr id="3" name="TextBox 2"/>
          <p:cNvSpPr txBox="1"/>
          <p:nvPr/>
        </p:nvSpPr>
        <p:spPr>
          <a:xfrm>
            <a:off x="4876800" y="774412"/>
            <a:ext cx="3352800" cy="4832092"/>
          </a:xfrm>
          <a:prstGeom prst="rect">
            <a:avLst/>
          </a:prstGeom>
          <a:noFill/>
        </p:spPr>
        <p:txBody>
          <a:bodyPr wrap="square" rtlCol="0">
            <a:spAutoFit/>
          </a:bodyPr>
          <a:lstStyle/>
          <a:p>
            <a:r>
              <a:rPr lang="en-US" sz="4400" b="1" u="sng" dirty="0" smtClean="0"/>
              <a:t>Ask questions!!!!</a:t>
            </a:r>
          </a:p>
          <a:p>
            <a:r>
              <a:rPr lang="en-US" sz="4400" b="1" u="sng" dirty="0" smtClean="0"/>
              <a:t>Do NOT be afraid to ask questions!!! It will only help you!!</a:t>
            </a:r>
            <a:endParaRPr lang="en-US" sz="4400" b="1" u="sng" dirty="0"/>
          </a:p>
        </p:txBody>
      </p:sp>
    </p:spTree>
    <p:extLst>
      <p:ext uri="{BB962C8B-B14F-4D97-AF65-F5344CB8AC3E}">
        <p14:creationId xmlns:p14="http://schemas.microsoft.com/office/powerpoint/2010/main" val="1289432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2667000"/>
            <a:ext cx="3538148" cy="1107996"/>
          </a:xfrm>
          <a:prstGeom prst="rect">
            <a:avLst/>
          </a:prstGeom>
          <a:noFill/>
        </p:spPr>
        <p:txBody>
          <a:bodyPr wrap="none" rtlCol="0">
            <a:spAutoFit/>
          </a:bodyPr>
          <a:lstStyle/>
          <a:p>
            <a:r>
              <a:rPr lang="en-US" sz="6600" dirty="0" smtClean="0"/>
              <a:t>Chapter 4</a:t>
            </a:r>
            <a:endParaRPr lang="en-US" sz="6600" dirty="0"/>
          </a:p>
        </p:txBody>
      </p:sp>
      <p:sp>
        <p:nvSpPr>
          <p:cNvPr id="4" name="TextBox 3"/>
          <p:cNvSpPr txBox="1"/>
          <p:nvPr/>
        </p:nvSpPr>
        <p:spPr>
          <a:xfrm>
            <a:off x="4953000" y="681841"/>
            <a:ext cx="3200400" cy="5078313"/>
          </a:xfrm>
          <a:prstGeom prst="rect">
            <a:avLst/>
          </a:prstGeom>
          <a:noFill/>
        </p:spPr>
        <p:txBody>
          <a:bodyPr wrap="square" rtlCol="0">
            <a:spAutoFit/>
          </a:bodyPr>
          <a:lstStyle/>
          <a:p>
            <a:r>
              <a:rPr lang="en-US" sz="5400" dirty="0" smtClean="0"/>
              <a:t>How to do Well on Tests, Quizzes, and Projects</a:t>
            </a:r>
            <a:endParaRPr lang="en-US" sz="5400" dirty="0"/>
          </a:p>
        </p:txBody>
      </p:sp>
    </p:spTree>
    <p:extLst>
      <p:ext uri="{BB962C8B-B14F-4D97-AF65-F5344CB8AC3E}">
        <p14:creationId xmlns:p14="http://schemas.microsoft.com/office/powerpoint/2010/main" val="1740696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838200"/>
            <a:ext cx="3872346" cy="4893647"/>
          </a:xfrm>
          <a:prstGeom prst="rect">
            <a:avLst/>
          </a:prstGeom>
          <a:noFill/>
        </p:spPr>
        <p:txBody>
          <a:bodyPr wrap="square" rtlCol="0">
            <a:spAutoFit/>
          </a:bodyPr>
          <a:lstStyle/>
          <a:p>
            <a:r>
              <a:rPr lang="en-US" sz="2400" dirty="0" smtClean="0"/>
              <a:t>Projects-</a:t>
            </a:r>
          </a:p>
          <a:p>
            <a:pPr marL="742950" lvl="1" indent="-285750">
              <a:buFont typeface="Wingdings" pitchFamily="2" charset="2"/>
              <a:buChar char="Ø"/>
            </a:pPr>
            <a:r>
              <a:rPr lang="en-US" sz="2400" dirty="0" smtClean="0"/>
              <a:t>Do what is required of you</a:t>
            </a:r>
          </a:p>
          <a:p>
            <a:pPr marL="1200150" lvl="2" indent="-285750">
              <a:buFont typeface="Arial" pitchFamily="34" charset="0"/>
              <a:buChar char="•"/>
            </a:pPr>
            <a:r>
              <a:rPr lang="en-US" sz="2400" dirty="0" smtClean="0"/>
              <a:t>Follow all directions and fill all the requirements</a:t>
            </a:r>
          </a:p>
          <a:p>
            <a:pPr marL="1200150" lvl="2" indent="-285750">
              <a:buFont typeface="Arial" pitchFamily="34" charset="0"/>
              <a:buChar char="•"/>
            </a:pPr>
            <a:r>
              <a:rPr lang="en-US" sz="2400" dirty="0" smtClean="0"/>
              <a:t>Make sure you check your project </a:t>
            </a:r>
            <a:r>
              <a:rPr lang="en-US" sz="2400" b="1" u="sng" dirty="0" smtClean="0"/>
              <a:t>at least </a:t>
            </a:r>
            <a:r>
              <a:rPr lang="en-US" sz="2400" dirty="0" smtClean="0"/>
              <a:t>3 times before handing it in so you make sure you filled all the requirements</a:t>
            </a:r>
          </a:p>
        </p:txBody>
      </p:sp>
      <p:sp>
        <p:nvSpPr>
          <p:cNvPr id="3" name="TextBox 2"/>
          <p:cNvSpPr txBox="1"/>
          <p:nvPr/>
        </p:nvSpPr>
        <p:spPr>
          <a:xfrm>
            <a:off x="5257801" y="607367"/>
            <a:ext cx="2971800" cy="5355312"/>
          </a:xfrm>
          <a:prstGeom prst="rect">
            <a:avLst/>
          </a:prstGeom>
          <a:noFill/>
        </p:spPr>
        <p:txBody>
          <a:bodyPr wrap="square" rtlCol="0">
            <a:spAutoFit/>
          </a:bodyPr>
          <a:lstStyle/>
          <a:p>
            <a:r>
              <a:rPr lang="en-US" dirty="0" smtClean="0"/>
              <a:t>Tests/ quizzes-</a:t>
            </a:r>
          </a:p>
          <a:p>
            <a:pPr marL="742950" lvl="1" indent="-285750">
              <a:buFont typeface="Wingdings" pitchFamily="2" charset="2"/>
              <a:buChar char="Ø"/>
            </a:pPr>
            <a:r>
              <a:rPr lang="en-US" b="1" dirty="0" smtClean="0"/>
              <a:t>Do your best</a:t>
            </a:r>
            <a:r>
              <a:rPr lang="en-US" dirty="0" smtClean="0"/>
              <a:t>. If you are stressed out about getting a really good grade, just take a breath and do what you can to the best of your ability</a:t>
            </a:r>
          </a:p>
          <a:p>
            <a:pPr marL="742950" lvl="1" indent="-285750">
              <a:buFont typeface="Wingdings" pitchFamily="2" charset="2"/>
              <a:buChar char="Ø"/>
            </a:pPr>
            <a:r>
              <a:rPr lang="en-US" b="1" dirty="0" smtClean="0"/>
              <a:t>Focus</a:t>
            </a:r>
            <a:r>
              <a:rPr lang="en-US" dirty="0" smtClean="0"/>
              <a:t>. Do not get distracted by the kids in the halls or anything in the room</a:t>
            </a:r>
          </a:p>
          <a:p>
            <a:pPr marL="742950" lvl="1" indent="-285750">
              <a:buFont typeface="Wingdings" pitchFamily="2" charset="2"/>
              <a:buChar char="Ø"/>
            </a:pPr>
            <a:r>
              <a:rPr lang="en-US" dirty="0" smtClean="0"/>
              <a:t>Focus on what you have to do. </a:t>
            </a:r>
            <a:r>
              <a:rPr lang="en-US" b="1" dirty="0" smtClean="0"/>
              <a:t>Read directions 2 or 3 times before doing the problem and ask if you need clarification</a:t>
            </a:r>
          </a:p>
        </p:txBody>
      </p:sp>
    </p:spTree>
    <p:extLst>
      <p:ext uri="{BB962C8B-B14F-4D97-AF65-F5344CB8AC3E}">
        <p14:creationId xmlns:p14="http://schemas.microsoft.com/office/powerpoint/2010/main" val="4019238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2505164"/>
            <a:ext cx="3844770" cy="1200329"/>
          </a:xfrm>
          <a:prstGeom prst="rect">
            <a:avLst/>
          </a:prstGeom>
          <a:noFill/>
        </p:spPr>
        <p:txBody>
          <a:bodyPr wrap="none" rtlCol="0">
            <a:spAutoFit/>
          </a:bodyPr>
          <a:lstStyle/>
          <a:p>
            <a:r>
              <a:rPr lang="en-US" sz="7200" dirty="0" smtClean="0"/>
              <a:t>Chapter 5</a:t>
            </a:r>
            <a:endParaRPr lang="en-US" sz="7200" dirty="0"/>
          </a:p>
        </p:txBody>
      </p:sp>
      <p:sp>
        <p:nvSpPr>
          <p:cNvPr id="3" name="TextBox 2"/>
          <p:cNvSpPr txBox="1"/>
          <p:nvPr/>
        </p:nvSpPr>
        <p:spPr>
          <a:xfrm>
            <a:off x="4953001" y="685800"/>
            <a:ext cx="3429000" cy="5016758"/>
          </a:xfrm>
          <a:prstGeom prst="rect">
            <a:avLst/>
          </a:prstGeom>
          <a:noFill/>
        </p:spPr>
        <p:txBody>
          <a:bodyPr wrap="square" rtlCol="0">
            <a:spAutoFit/>
          </a:bodyPr>
          <a:lstStyle/>
          <a:p>
            <a:r>
              <a:rPr lang="en-US" sz="8000" dirty="0" smtClean="0"/>
              <a:t>How to Prepare for NJASK</a:t>
            </a:r>
            <a:endParaRPr lang="en-US" sz="8000" dirty="0"/>
          </a:p>
        </p:txBody>
      </p:sp>
    </p:spTree>
    <p:extLst>
      <p:ext uri="{BB962C8B-B14F-4D97-AF65-F5344CB8AC3E}">
        <p14:creationId xmlns:p14="http://schemas.microsoft.com/office/powerpoint/2010/main" val="250259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1" y="838200"/>
            <a:ext cx="3352800" cy="4801314"/>
          </a:xfrm>
          <a:prstGeom prst="rect">
            <a:avLst/>
          </a:prstGeom>
          <a:noFill/>
        </p:spPr>
        <p:txBody>
          <a:bodyPr wrap="square" rtlCol="0">
            <a:spAutoFit/>
          </a:bodyPr>
          <a:lstStyle/>
          <a:p>
            <a:r>
              <a:rPr lang="en-US" dirty="0" smtClean="0"/>
              <a:t>NJASK Packets-</a:t>
            </a:r>
          </a:p>
          <a:p>
            <a:pPr marL="742950" lvl="1" indent="-285750">
              <a:buFont typeface="Wingdings" pitchFamily="2" charset="2"/>
              <a:buChar char="v"/>
            </a:pPr>
            <a:r>
              <a:rPr lang="en-US" dirty="0" smtClean="0"/>
              <a:t>Complete the NJASK packets when Miss McKenna gives them to you. They will only help you.</a:t>
            </a:r>
          </a:p>
          <a:p>
            <a:pPr marL="742950" lvl="1" indent="-285750">
              <a:buFont typeface="Wingdings" pitchFamily="2" charset="2"/>
              <a:buChar char="v"/>
            </a:pPr>
            <a:r>
              <a:rPr lang="en-US" dirty="0" smtClean="0"/>
              <a:t>Review notes that you fell are important (formulas, how to do certain equations, etc.)</a:t>
            </a:r>
          </a:p>
          <a:p>
            <a:pPr marL="742950" lvl="1" indent="-285750">
              <a:buFont typeface="Wingdings" pitchFamily="2" charset="2"/>
              <a:buChar char="v"/>
            </a:pPr>
            <a:r>
              <a:rPr lang="en-US" dirty="0" smtClean="0"/>
              <a:t>Anything Miss McKenna says is important, must be important. Please review anything she repeats many times or just what she thinks is important</a:t>
            </a:r>
            <a:endParaRPr lang="en-US" dirty="0"/>
          </a:p>
        </p:txBody>
      </p:sp>
      <p:sp>
        <p:nvSpPr>
          <p:cNvPr id="3" name="TextBox 2"/>
          <p:cNvSpPr txBox="1"/>
          <p:nvPr/>
        </p:nvSpPr>
        <p:spPr>
          <a:xfrm>
            <a:off x="5063837" y="699700"/>
            <a:ext cx="3429000" cy="5078313"/>
          </a:xfrm>
          <a:prstGeom prst="rect">
            <a:avLst/>
          </a:prstGeom>
          <a:noFill/>
        </p:spPr>
        <p:txBody>
          <a:bodyPr wrap="square" rtlCol="0">
            <a:spAutoFit/>
          </a:bodyPr>
          <a:lstStyle/>
          <a:p>
            <a:r>
              <a:rPr lang="en-US" dirty="0" smtClean="0"/>
              <a:t>NJASK Prep-</a:t>
            </a:r>
          </a:p>
          <a:p>
            <a:pPr marL="742950" lvl="1" indent="-285750">
              <a:buFont typeface="Wingdings" pitchFamily="2" charset="2"/>
              <a:buChar char="Ø"/>
            </a:pPr>
            <a:r>
              <a:rPr lang="en-US" dirty="0" smtClean="0"/>
              <a:t>Be sure to get a good night’s rest the night before each test</a:t>
            </a:r>
          </a:p>
          <a:p>
            <a:pPr marL="742950" lvl="1" indent="-285750">
              <a:buFont typeface="Wingdings" pitchFamily="2" charset="2"/>
              <a:buChar char="Ø"/>
            </a:pPr>
            <a:r>
              <a:rPr lang="en-US" dirty="0" smtClean="0"/>
              <a:t>Eat a good breakfast</a:t>
            </a:r>
          </a:p>
          <a:p>
            <a:pPr marL="742950" lvl="1" indent="-285750">
              <a:buFont typeface="Wingdings" pitchFamily="2" charset="2"/>
              <a:buChar char="Ø"/>
            </a:pPr>
            <a:r>
              <a:rPr lang="en-US" dirty="0" smtClean="0"/>
              <a:t>Look over any notes and review tips to help you get the best grade possible</a:t>
            </a:r>
          </a:p>
          <a:p>
            <a:pPr marL="742950" lvl="1" indent="-285750">
              <a:buFont typeface="Wingdings" pitchFamily="2" charset="2"/>
              <a:buChar char="Ø"/>
            </a:pPr>
            <a:r>
              <a:rPr lang="en-US" dirty="0" smtClean="0"/>
              <a:t>Stay focused on your test and do your best</a:t>
            </a:r>
          </a:p>
          <a:p>
            <a:pPr marL="742950" lvl="1" indent="-285750">
              <a:buFont typeface="Wingdings" pitchFamily="2" charset="2"/>
              <a:buChar char="Ø"/>
            </a:pPr>
            <a:r>
              <a:rPr lang="en-US" dirty="0" smtClean="0"/>
              <a:t>Be sure not to waste any time and use all of your time wisely</a:t>
            </a:r>
          </a:p>
          <a:p>
            <a:pPr marL="742950" lvl="1" indent="-285750">
              <a:buFont typeface="Wingdings" pitchFamily="2" charset="2"/>
              <a:buChar char="Ø"/>
            </a:pPr>
            <a:r>
              <a:rPr lang="en-US" dirty="0" smtClean="0"/>
              <a:t>Don’t be nervous. Take a deep breath and just focus on what the question is asking and what your task is</a:t>
            </a:r>
            <a:endParaRPr lang="en-US" dirty="0"/>
          </a:p>
        </p:txBody>
      </p:sp>
    </p:spTree>
    <p:extLst>
      <p:ext uri="{BB962C8B-B14F-4D97-AF65-F5344CB8AC3E}">
        <p14:creationId xmlns:p14="http://schemas.microsoft.com/office/powerpoint/2010/main" val="4248321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500192"/>
            <a:ext cx="3844770" cy="1200329"/>
          </a:xfrm>
          <a:prstGeom prst="rect">
            <a:avLst/>
          </a:prstGeom>
          <a:noFill/>
        </p:spPr>
        <p:txBody>
          <a:bodyPr wrap="none" rtlCol="0">
            <a:spAutoFit/>
          </a:bodyPr>
          <a:lstStyle/>
          <a:p>
            <a:r>
              <a:rPr lang="en-US" sz="7200" dirty="0" smtClean="0"/>
              <a:t>Chapter 6</a:t>
            </a:r>
            <a:endParaRPr lang="en-US" sz="7200" dirty="0"/>
          </a:p>
        </p:txBody>
      </p:sp>
      <p:sp>
        <p:nvSpPr>
          <p:cNvPr id="3" name="TextBox 2"/>
          <p:cNvSpPr txBox="1"/>
          <p:nvPr/>
        </p:nvSpPr>
        <p:spPr>
          <a:xfrm>
            <a:off x="4953000" y="838200"/>
            <a:ext cx="3276600" cy="4524315"/>
          </a:xfrm>
          <a:prstGeom prst="rect">
            <a:avLst/>
          </a:prstGeom>
          <a:noFill/>
        </p:spPr>
        <p:txBody>
          <a:bodyPr wrap="square" rtlCol="0">
            <a:spAutoFit/>
          </a:bodyPr>
          <a:lstStyle/>
          <a:p>
            <a:r>
              <a:rPr lang="en-US" sz="4800" dirty="0" smtClean="0"/>
              <a:t>How to use the math you have learned are have yet to learn </a:t>
            </a:r>
            <a:endParaRPr lang="en-US" sz="4800" dirty="0"/>
          </a:p>
        </p:txBody>
      </p:sp>
    </p:spTree>
    <p:extLst>
      <p:ext uri="{BB962C8B-B14F-4D97-AF65-F5344CB8AC3E}">
        <p14:creationId xmlns:p14="http://schemas.microsoft.com/office/powerpoint/2010/main" val="2217024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4" y="0"/>
            <a:ext cx="91567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1" y="1371600"/>
            <a:ext cx="3124200" cy="2031325"/>
          </a:xfrm>
          <a:prstGeom prst="rect">
            <a:avLst/>
          </a:prstGeom>
          <a:noFill/>
        </p:spPr>
        <p:txBody>
          <a:bodyPr wrap="square" rtlCol="0">
            <a:spAutoFit/>
          </a:bodyPr>
          <a:lstStyle/>
          <a:p>
            <a:r>
              <a:rPr lang="en-US" dirty="0" smtClean="0"/>
              <a:t>Volume-</a:t>
            </a:r>
          </a:p>
          <a:p>
            <a:pPr marL="742950" lvl="1" indent="-285750">
              <a:buFont typeface="Arial" pitchFamily="34" charset="0"/>
              <a:buChar char="•"/>
            </a:pPr>
            <a:r>
              <a:rPr lang="en-US" dirty="0" smtClean="0"/>
              <a:t>To find how mush is in a 3D figure or ho much you can fit in a 3D figure such as a box</a:t>
            </a:r>
          </a:p>
          <a:p>
            <a:pPr marL="742950" lvl="1" indent="-285750">
              <a:buFont typeface="Arial" pitchFamily="34" charset="0"/>
              <a:buChar char="•"/>
            </a:pPr>
            <a:endParaRPr lang="en-US" dirty="0"/>
          </a:p>
          <a:p>
            <a:pPr marL="742950" lvl="1" indent="-285750">
              <a:buFont typeface="Arial" pitchFamily="34" charset="0"/>
              <a:buChar char="•"/>
            </a:pPr>
            <a:endParaRPr lang="en-US" dirty="0"/>
          </a:p>
        </p:txBody>
      </p:sp>
      <p:sp>
        <p:nvSpPr>
          <p:cNvPr id="3" name="TextBox 2"/>
          <p:cNvSpPr txBox="1"/>
          <p:nvPr/>
        </p:nvSpPr>
        <p:spPr>
          <a:xfrm>
            <a:off x="1143000" y="3505200"/>
            <a:ext cx="3124200" cy="1477328"/>
          </a:xfrm>
          <a:prstGeom prst="rect">
            <a:avLst/>
          </a:prstGeom>
          <a:noFill/>
        </p:spPr>
        <p:txBody>
          <a:bodyPr wrap="square" rtlCol="0">
            <a:spAutoFit/>
          </a:bodyPr>
          <a:lstStyle/>
          <a:p>
            <a:r>
              <a:rPr lang="en-US" dirty="0" smtClean="0"/>
              <a:t>Perimeter-</a:t>
            </a:r>
          </a:p>
          <a:p>
            <a:pPr marL="742950" lvl="1" indent="-285750">
              <a:buFont typeface="Wingdings" pitchFamily="2" charset="2"/>
              <a:buChar char="v"/>
            </a:pPr>
            <a:r>
              <a:rPr lang="en-US" dirty="0" smtClean="0"/>
              <a:t>To measure basically anything ex: yard, countertop, computer screen, etc.)</a:t>
            </a:r>
            <a:endParaRPr lang="en-US" dirty="0"/>
          </a:p>
        </p:txBody>
      </p:sp>
      <p:sp>
        <p:nvSpPr>
          <p:cNvPr id="4" name="TextBox 3"/>
          <p:cNvSpPr txBox="1"/>
          <p:nvPr/>
        </p:nvSpPr>
        <p:spPr>
          <a:xfrm>
            <a:off x="5334001" y="1371600"/>
            <a:ext cx="2743200" cy="1477328"/>
          </a:xfrm>
          <a:prstGeom prst="rect">
            <a:avLst/>
          </a:prstGeom>
          <a:noFill/>
        </p:spPr>
        <p:txBody>
          <a:bodyPr wrap="square" rtlCol="0">
            <a:spAutoFit/>
          </a:bodyPr>
          <a:lstStyle/>
          <a:p>
            <a:r>
              <a:rPr lang="en-US" dirty="0" smtClean="0"/>
              <a:t>Area- </a:t>
            </a:r>
          </a:p>
          <a:p>
            <a:pPr marL="742950" lvl="1" indent="-285750">
              <a:buFont typeface="Courier New" pitchFamily="49" charset="0"/>
              <a:buChar char="o"/>
            </a:pPr>
            <a:r>
              <a:rPr lang="en-US" dirty="0" smtClean="0"/>
              <a:t>To know how much space you have in a room for example or a yard</a:t>
            </a:r>
            <a:endParaRPr lang="en-US" dirty="0"/>
          </a:p>
        </p:txBody>
      </p:sp>
      <p:sp>
        <p:nvSpPr>
          <p:cNvPr id="5" name="TextBox 4"/>
          <p:cNvSpPr txBox="1"/>
          <p:nvPr/>
        </p:nvSpPr>
        <p:spPr>
          <a:xfrm>
            <a:off x="5334001" y="3505200"/>
            <a:ext cx="3047999" cy="1754326"/>
          </a:xfrm>
          <a:prstGeom prst="rect">
            <a:avLst/>
          </a:prstGeom>
          <a:noFill/>
        </p:spPr>
        <p:txBody>
          <a:bodyPr wrap="square" rtlCol="0">
            <a:spAutoFit/>
          </a:bodyPr>
          <a:lstStyle/>
          <a:p>
            <a:r>
              <a:rPr lang="en-US" dirty="0" smtClean="0"/>
              <a:t>Surface area-</a:t>
            </a:r>
          </a:p>
          <a:p>
            <a:pPr marL="742950" lvl="1" indent="-285750">
              <a:buFont typeface="Wingdings" pitchFamily="2" charset="2"/>
              <a:buChar char="ü"/>
            </a:pPr>
            <a:r>
              <a:rPr lang="en-US" dirty="0" smtClean="0"/>
              <a:t>To know how much wrapping paper you need if you were to wrap a box for example</a:t>
            </a:r>
            <a:endParaRPr lang="en-US" dirty="0"/>
          </a:p>
        </p:txBody>
      </p:sp>
    </p:spTree>
    <p:extLst>
      <p:ext uri="{BB962C8B-B14F-4D97-AF65-F5344CB8AC3E}">
        <p14:creationId xmlns:p14="http://schemas.microsoft.com/office/powerpoint/2010/main" val="1149274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8818" y="2514600"/>
            <a:ext cx="3844770" cy="1200329"/>
          </a:xfrm>
          <a:prstGeom prst="rect">
            <a:avLst/>
          </a:prstGeom>
          <a:noFill/>
        </p:spPr>
        <p:txBody>
          <a:bodyPr wrap="none" rtlCol="0">
            <a:spAutoFit/>
          </a:bodyPr>
          <a:lstStyle/>
          <a:p>
            <a:r>
              <a:rPr lang="en-US" sz="7200" dirty="0" smtClean="0"/>
              <a:t>Chapter 7</a:t>
            </a:r>
            <a:endParaRPr lang="en-US" sz="7200" dirty="0"/>
          </a:p>
        </p:txBody>
      </p:sp>
      <p:sp>
        <p:nvSpPr>
          <p:cNvPr id="3" name="TextBox 2"/>
          <p:cNvSpPr txBox="1"/>
          <p:nvPr/>
        </p:nvSpPr>
        <p:spPr>
          <a:xfrm>
            <a:off x="5181600" y="1752599"/>
            <a:ext cx="3124200" cy="2585323"/>
          </a:xfrm>
          <a:prstGeom prst="rect">
            <a:avLst/>
          </a:prstGeom>
          <a:noFill/>
        </p:spPr>
        <p:txBody>
          <a:bodyPr wrap="square" rtlCol="0">
            <a:spAutoFit/>
          </a:bodyPr>
          <a:lstStyle/>
          <a:p>
            <a:r>
              <a:rPr lang="en-US" sz="5400" dirty="0" smtClean="0"/>
              <a:t>Important Math </a:t>
            </a:r>
            <a:r>
              <a:rPr lang="en-US" sz="5400" dirty="0"/>
              <a:t>F</a:t>
            </a:r>
            <a:r>
              <a:rPr lang="en-US" sz="5400" dirty="0" smtClean="0"/>
              <a:t>ormulas </a:t>
            </a:r>
            <a:endParaRPr lang="en-US" sz="5400" dirty="0"/>
          </a:p>
        </p:txBody>
      </p:sp>
    </p:spTree>
    <p:extLst>
      <p:ext uri="{BB962C8B-B14F-4D97-AF65-F5344CB8AC3E}">
        <p14:creationId xmlns:p14="http://schemas.microsoft.com/office/powerpoint/2010/main" val="3445561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873" y="609600"/>
            <a:ext cx="3657600" cy="5232202"/>
          </a:xfrm>
          <a:prstGeom prst="rect">
            <a:avLst/>
          </a:prstGeom>
          <a:noFill/>
        </p:spPr>
        <p:txBody>
          <a:bodyPr wrap="square" rtlCol="0">
            <a:spAutoFit/>
          </a:bodyPr>
          <a:lstStyle/>
          <a:p>
            <a:r>
              <a:rPr lang="en-US" sz="4000" dirty="0" smtClean="0"/>
              <a:t>Perimeter- add all sides</a:t>
            </a:r>
          </a:p>
          <a:p>
            <a:endParaRPr lang="en-US" dirty="0"/>
          </a:p>
          <a:p>
            <a:endParaRPr lang="en-US" dirty="0" smtClean="0"/>
          </a:p>
          <a:p>
            <a:r>
              <a:rPr lang="en-US" sz="4000" dirty="0" smtClean="0"/>
              <a:t>Area- </a:t>
            </a:r>
          </a:p>
          <a:p>
            <a:pPr marL="285750" indent="-285750">
              <a:buFontTx/>
              <a:buChar char="-"/>
            </a:pPr>
            <a:r>
              <a:rPr lang="en-US" sz="4000" dirty="0"/>
              <a:t>R</a:t>
            </a:r>
            <a:r>
              <a:rPr lang="en-US" sz="4000" dirty="0" smtClean="0"/>
              <a:t>ectangles/ parallelograms: </a:t>
            </a:r>
            <a:r>
              <a:rPr lang="en-US" sz="4000" dirty="0" smtClean="0"/>
              <a:t>bh</a:t>
            </a:r>
            <a:endParaRPr lang="en-US" sz="4000" dirty="0" smtClean="0"/>
          </a:p>
          <a:p>
            <a:pPr marL="285750" indent="-285750">
              <a:buFontTx/>
              <a:buChar char="-"/>
            </a:pPr>
            <a:r>
              <a:rPr lang="en-US" sz="4000" dirty="0" smtClean="0"/>
              <a:t>Triangle: ½bh</a:t>
            </a:r>
          </a:p>
          <a:p>
            <a:endParaRPr lang="en-US" dirty="0"/>
          </a:p>
        </p:txBody>
      </p:sp>
      <p:sp>
        <p:nvSpPr>
          <p:cNvPr id="3" name="TextBox 2"/>
          <p:cNvSpPr txBox="1"/>
          <p:nvPr/>
        </p:nvSpPr>
        <p:spPr>
          <a:xfrm>
            <a:off x="5029200" y="762000"/>
            <a:ext cx="3775008" cy="2339102"/>
          </a:xfrm>
          <a:prstGeom prst="rect">
            <a:avLst/>
          </a:prstGeom>
          <a:noFill/>
        </p:spPr>
        <p:txBody>
          <a:bodyPr wrap="square" rtlCol="0">
            <a:spAutoFit/>
          </a:bodyPr>
          <a:lstStyle/>
          <a:p>
            <a:r>
              <a:rPr lang="en-US" sz="3200" dirty="0" smtClean="0"/>
              <a:t>Circles-</a:t>
            </a:r>
          </a:p>
          <a:p>
            <a:r>
              <a:rPr lang="en-US" sz="3200" dirty="0" smtClean="0"/>
              <a:t>- circumference: </a:t>
            </a:r>
            <a:r>
              <a:rPr lang="el-GR" sz="3200" dirty="0" smtClean="0"/>
              <a:t>π</a:t>
            </a:r>
            <a:r>
              <a:rPr lang="en-US" sz="3200" dirty="0" smtClean="0"/>
              <a:t>d or 2</a:t>
            </a:r>
            <a:r>
              <a:rPr lang="el-GR" sz="3200" dirty="0" smtClean="0"/>
              <a:t>π</a:t>
            </a:r>
            <a:r>
              <a:rPr lang="en-US" sz="3200" dirty="0" smtClean="0"/>
              <a:t>r</a:t>
            </a:r>
          </a:p>
          <a:p>
            <a:r>
              <a:rPr lang="en-US" sz="3200" dirty="0" smtClean="0"/>
              <a:t>- area: </a:t>
            </a:r>
            <a:r>
              <a:rPr lang="el-GR" sz="3200" dirty="0" smtClean="0"/>
              <a:t>π</a:t>
            </a:r>
            <a:r>
              <a:rPr lang="en-US" sz="3200" dirty="0"/>
              <a:t>r</a:t>
            </a:r>
            <a:r>
              <a:rPr lang="en-US" sz="3200" baseline="30000" dirty="0"/>
              <a:t>2</a:t>
            </a:r>
            <a:endParaRPr lang="en-US" sz="3200" dirty="0"/>
          </a:p>
          <a:p>
            <a:endParaRPr lang="en-US" dirty="0"/>
          </a:p>
        </p:txBody>
      </p:sp>
      <p:sp>
        <p:nvSpPr>
          <p:cNvPr id="5" name="TextBox 4"/>
          <p:cNvSpPr txBox="1"/>
          <p:nvPr/>
        </p:nvSpPr>
        <p:spPr>
          <a:xfrm>
            <a:off x="4994564" y="2971800"/>
            <a:ext cx="3352800" cy="2246769"/>
          </a:xfrm>
          <a:prstGeom prst="rect">
            <a:avLst/>
          </a:prstGeom>
          <a:noFill/>
        </p:spPr>
        <p:txBody>
          <a:bodyPr wrap="square" rtlCol="0">
            <a:spAutoFit/>
          </a:bodyPr>
          <a:lstStyle/>
          <a:p>
            <a:r>
              <a:rPr lang="en-US" sz="2800" dirty="0" smtClean="0"/>
              <a:t>Surface area- </a:t>
            </a:r>
            <a:r>
              <a:rPr lang="en-US" sz="2800" dirty="0" smtClean="0"/>
              <a:t>Bh</a:t>
            </a:r>
            <a:endParaRPr lang="en-US" sz="2800" dirty="0" smtClean="0"/>
          </a:p>
          <a:p>
            <a:r>
              <a:rPr lang="en-US" sz="2800" dirty="0" smtClean="0"/>
              <a:t>-rectangular prism- </a:t>
            </a:r>
            <a:r>
              <a:rPr lang="en-US" sz="2800" dirty="0" smtClean="0"/>
              <a:t>lwh</a:t>
            </a:r>
            <a:endParaRPr lang="en-US" sz="2800" dirty="0" smtClean="0"/>
          </a:p>
          <a:p>
            <a:r>
              <a:rPr lang="en-US" sz="2800" dirty="0" smtClean="0"/>
              <a:t>-triangular prism- </a:t>
            </a:r>
            <a:r>
              <a:rPr lang="en-US" sz="2800" dirty="0"/>
              <a:t>½ </a:t>
            </a:r>
            <a:r>
              <a:rPr lang="en-US" sz="2800" dirty="0" smtClean="0"/>
              <a:t>bh</a:t>
            </a:r>
            <a:r>
              <a:rPr lang="en-US" sz="2800" dirty="0" smtClean="0"/>
              <a:t>(h) </a:t>
            </a:r>
            <a:endParaRPr lang="en-US" sz="2800" dirty="0"/>
          </a:p>
        </p:txBody>
      </p:sp>
    </p:spTree>
    <p:extLst>
      <p:ext uri="{BB962C8B-B14F-4D97-AF65-F5344CB8AC3E}">
        <p14:creationId xmlns:p14="http://schemas.microsoft.com/office/powerpoint/2010/main" val="559943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2057400"/>
            <a:ext cx="2971800" cy="1846659"/>
          </a:xfrm>
          <a:prstGeom prst="rect">
            <a:avLst/>
          </a:prstGeom>
          <a:noFill/>
        </p:spPr>
        <p:txBody>
          <a:bodyPr wrap="square" rtlCol="0">
            <a:spAutoFit/>
          </a:bodyPr>
          <a:lstStyle/>
          <a:p>
            <a:r>
              <a:rPr lang="en-US" sz="1600" dirty="0" smtClean="0"/>
              <a:t>Dedicated to Miss McKenna’s Period 4 Math Class</a:t>
            </a:r>
          </a:p>
          <a:p>
            <a:endParaRPr lang="en-US" sz="1600" dirty="0" smtClean="0"/>
          </a:p>
          <a:p>
            <a:r>
              <a:rPr lang="en-US" sz="1600" dirty="0" smtClean="0"/>
              <a:t>Copyright 2013</a:t>
            </a:r>
          </a:p>
          <a:p>
            <a:endParaRPr lang="en-US" sz="1600" dirty="0"/>
          </a:p>
          <a:p>
            <a:r>
              <a:rPr lang="en-US" sz="1600" dirty="0" smtClean="0"/>
              <a:t>Dean Publishing Company</a:t>
            </a:r>
          </a:p>
          <a:p>
            <a:endParaRPr lang="en-US" dirty="0"/>
          </a:p>
        </p:txBody>
      </p:sp>
      <p:sp>
        <p:nvSpPr>
          <p:cNvPr id="3" name="TextBox 2"/>
          <p:cNvSpPr txBox="1"/>
          <p:nvPr/>
        </p:nvSpPr>
        <p:spPr>
          <a:xfrm>
            <a:off x="5257800" y="838200"/>
            <a:ext cx="2895600" cy="4708981"/>
          </a:xfrm>
          <a:prstGeom prst="rect">
            <a:avLst/>
          </a:prstGeom>
          <a:noFill/>
        </p:spPr>
        <p:txBody>
          <a:bodyPr wrap="square" rtlCol="0">
            <a:spAutoFit/>
          </a:bodyPr>
          <a:lstStyle/>
          <a:p>
            <a:r>
              <a:rPr lang="en-US" sz="2000" dirty="0" smtClean="0"/>
              <a:t>This book included everything you need to know about surviving Miss McKenna's math class. This book includes how to obey classroom rules, get full credit on homework assignments, study for tests/quizzes, do well on tests/quizzes/projects, prepare for NJASK, use the math you have learned or have yet to learn, and so much more!</a:t>
            </a:r>
            <a:endParaRPr lang="en-US" sz="2000" dirty="0"/>
          </a:p>
        </p:txBody>
      </p:sp>
    </p:spTree>
    <p:extLst>
      <p:ext uri="{BB962C8B-B14F-4D97-AF65-F5344CB8AC3E}">
        <p14:creationId xmlns:p14="http://schemas.microsoft.com/office/powerpoint/2010/main" val="33166224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514600"/>
            <a:ext cx="3844770" cy="1200329"/>
          </a:xfrm>
          <a:prstGeom prst="rect">
            <a:avLst/>
          </a:prstGeom>
          <a:noFill/>
        </p:spPr>
        <p:txBody>
          <a:bodyPr wrap="none" rtlCol="0">
            <a:spAutoFit/>
          </a:bodyPr>
          <a:lstStyle/>
          <a:p>
            <a:r>
              <a:rPr lang="en-US" sz="7200" dirty="0" smtClean="0"/>
              <a:t>Chapter 8</a:t>
            </a:r>
            <a:endParaRPr lang="en-US" sz="7200" dirty="0"/>
          </a:p>
        </p:txBody>
      </p:sp>
      <p:sp>
        <p:nvSpPr>
          <p:cNvPr id="3" name="TextBox 2"/>
          <p:cNvSpPr txBox="1"/>
          <p:nvPr/>
        </p:nvSpPr>
        <p:spPr>
          <a:xfrm>
            <a:off x="4876800" y="1714380"/>
            <a:ext cx="3609109" cy="2800767"/>
          </a:xfrm>
          <a:prstGeom prst="rect">
            <a:avLst/>
          </a:prstGeom>
          <a:noFill/>
        </p:spPr>
        <p:txBody>
          <a:bodyPr wrap="square" rtlCol="0">
            <a:spAutoFit/>
          </a:bodyPr>
          <a:lstStyle/>
          <a:p>
            <a:r>
              <a:rPr lang="en-US" sz="8800" dirty="0" smtClean="0"/>
              <a:t>Math Careers</a:t>
            </a:r>
            <a:endParaRPr lang="en-US" sz="8800" dirty="0"/>
          </a:p>
        </p:txBody>
      </p:sp>
    </p:spTree>
    <p:extLst>
      <p:ext uri="{BB962C8B-B14F-4D97-AF65-F5344CB8AC3E}">
        <p14:creationId xmlns:p14="http://schemas.microsoft.com/office/powerpoint/2010/main" val="3834981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4290" y="812898"/>
            <a:ext cx="3657600" cy="5262979"/>
          </a:xfrm>
          <a:prstGeom prst="rect">
            <a:avLst/>
          </a:prstGeom>
          <a:noFill/>
        </p:spPr>
        <p:txBody>
          <a:bodyPr wrap="square" rtlCol="0">
            <a:spAutoFit/>
          </a:bodyPr>
          <a:lstStyle/>
          <a:p>
            <a:r>
              <a:rPr lang="en-US" sz="2800" dirty="0" smtClean="0"/>
              <a:t>I want to be a math teacher when I grow up. I want to be able to teach children how do math and complete problems and solve equations and how to plug numbers into formulas and solving them. I also want kids to be able to learn the math and use it</a:t>
            </a:r>
            <a:endParaRPr lang="en-US" sz="2800" dirty="0" smtClean="0"/>
          </a:p>
        </p:txBody>
      </p:sp>
      <p:sp>
        <p:nvSpPr>
          <p:cNvPr id="5" name="TextBox 4"/>
          <p:cNvSpPr txBox="1"/>
          <p:nvPr/>
        </p:nvSpPr>
        <p:spPr>
          <a:xfrm>
            <a:off x="4702629" y="437217"/>
            <a:ext cx="4038600" cy="5970865"/>
          </a:xfrm>
          <a:prstGeom prst="rect">
            <a:avLst/>
          </a:prstGeom>
          <a:noFill/>
        </p:spPr>
        <p:txBody>
          <a:bodyPr wrap="square" rtlCol="0">
            <a:spAutoFit/>
          </a:bodyPr>
          <a:lstStyle/>
          <a:p>
            <a:r>
              <a:rPr lang="en-US" sz="2800" dirty="0"/>
              <a:t>t</a:t>
            </a:r>
            <a:r>
              <a:rPr lang="en-US" sz="2800" dirty="0" smtClean="0"/>
              <a:t>hroughout their lives. I want to be able to make an impact </a:t>
            </a:r>
            <a:r>
              <a:rPr lang="en-US" dirty="0" smtClean="0"/>
              <a:t> </a:t>
            </a:r>
            <a:r>
              <a:rPr lang="en-US" sz="2800" dirty="0" smtClean="0"/>
              <a:t>on the students by teaching them the formulas I grew up to love, even if they don’t like them.</a:t>
            </a:r>
          </a:p>
          <a:p>
            <a:r>
              <a:rPr lang="en-US" sz="2800" dirty="0" smtClean="0"/>
              <a:t>I hope I will be able to do the same as Miss McKenna did. She helped me with the problems I didn’t get and she helped me learn to love math. </a:t>
            </a:r>
            <a:endParaRPr lang="en-US" sz="2800" dirty="0"/>
          </a:p>
          <a:p>
            <a:endParaRPr lang="en-US" dirty="0"/>
          </a:p>
        </p:txBody>
      </p:sp>
    </p:spTree>
    <p:extLst>
      <p:ext uri="{BB962C8B-B14F-4D97-AF65-F5344CB8AC3E}">
        <p14:creationId xmlns:p14="http://schemas.microsoft.com/office/powerpoint/2010/main" val="971749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2" y="-6350"/>
            <a:ext cx="9177482"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1" y="609600"/>
            <a:ext cx="3048000" cy="5509200"/>
          </a:xfrm>
          <a:prstGeom prst="rect">
            <a:avLst/>
          </a:prstGeom>
          <a:noFill/>
        </p:spPr>
        <p:txBody>
          <a:bodyPr wrap="square" rtlCol="0">
            <a:spAutoFit/>
          </a:bodyPr>
          <a:lstStyle/>
          <a:p>
            <a:r>
              <a:rPr lang="en-US" sz="4400" dirty="0" smtClean="0"/>
              <a:t>Thank you for reading this math survival book for Miss McKenna’s math class.</a:t>
            </a:r>
            <a:endParaRPr lang="en-US" sz="4400" dirty="0"/>
          </a:p>
        </p:txBody>
      </p:sp>
      <p:sp>
        <p:nvSpPr>
          <p:cNvPr id="3" name="TextBox 2"/>
          <p:cNvSpPr txBox="1"/>
          <p:nvPr/>
        </p:nvSpPr>
        <p:spPr>
          <a:xfrm>
            <a:off x="5181600" y="381000"/>
            <a:ext cx="2895600" cy="5632311"/>
          </a:xfrm>
          <a:prstGeom prst="rect">
            <a:avLst/>
          </a:prstGeom>
          <a:noFill/>
        </p:spPr>
        <p:txBody>
          <a:bodyPr wrap="square" rtlCol="0">
            <a:spAutoFit/>
          </a:bodyPr>
          <a:lstStyle/>
          <a:p>
            <a:r>
              <a:rPr lang="en-US" sz="6000" dirty="0" smtClean="0"/>
              <a:t>I wish you luck and I hope you survive.</a:t>
            </a:r>
            <a:endParaRPr lang="en-US" sz="6000" dirty="0"/>
          </a:p>
        </p:txBody>
      </p:sp>
    </p:spTree>
    <p:extLst>
      <p:ext uri="{BB962C8B-B14F-4D97-AF65-F5344CB8AC3E}">
        <p14:creationId xmlns:p14="http://schemas.microsoft.com/office/powerpoint/2010/main" val="2925381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467927"/>
            <a:ext cx="3810000" cy="1200329"/>
          </a:xfrm>
          <a:prstGeom prst="rect">
            <a:avLst/>
          </a:prstGeom>
          <a:noFill/>
        </p:spPr>
        <p:txBody>
          <a:bodyPr wrap="square" rtlCol="0">
            <a:spAutoFit/>
          </a:bodyPr>
          <a:lstStyle/>
          <a:p>
            <a:r>
              <a:rPr lang="en-US" sz="7200" dirty="0" smtClean="0"/>
              <a:t>Chapter 1</a:t>
            </a:r>
            <a:endParaRPr lang="en-US" sz="7200" dirty="0"/>
          </a:p>
        </p:txBody>
      </p:sp>
      <p:sp>
        <p:nvSpPr>
          <p:cNvPr id="4" name="Rectangle 3"/>
          <p:cNvSpPr/>
          <p:nvPr/>
        </p:nvSpPr>
        <p:spPr>
          <a:xfrm>
            <a:off x="4724400" y="990600"/>
            <a:ext cx="3810000" cy="4154984"/>
          </a:xfrm>
          <a:prstGeom prst="rect">
            <a:avLst/>
          </a:prstGeom>
        </p:spPr>
        <p:txBody>
          <a:bodyPr wrap="square">
            <a:spAutoFit/>
          </a:bodyPr>
          <a:lstStyle/>
          <a:p>
            <a:r>
              <a:rPr lang="en-US" sz="6600" dirty="0"/>
              <a:t>How To Obey Classroom Rules</a:t>
            </a:r>
          </a:p>
        </p:txBody>
      </p:sp>
    </p:spTree>
    <p:extLst>
      <p:ext uri="{BB962C8B-B14F-4D97-AF65-F5344CB8AC3E}">
        <p14:creationId xmlns:p14="http://schemas.microsoft.com/office/powerpoint/2010/main" val="2353053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83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838200"/>
            <a:ext cx="3581400" cy="4431983"/>
          </a:xfrm>
          <a:prstGeom prst="rect">
            <a:avLst/>
          </a:prstGeom>
          <a:noFill/>
        </p:spPr>
        <p:txBody>
          <a:bodyPr wrap="square" rtlCol="0">
            <a:spAutoFit/>
          </a:bodyPr>
          <a:lstStyle/>
          <a:p>
            <a:pPr marL="342900" indent="-342900">
              <a:buAutoNum type="arabicParenR"/>
            </a:pPr>
            <a:r>
              <a:rPr lang="en-US" sz="2400" dirty="0" smtClean="0"/>
              <a:t>Be Prompt</a:t>
            </a:r>
          </a:p>
          <a:p>
            <a:pPr marL="742950" lvl="1" indent="-285750">
              <a:buFont typeface="Wingdings" pitchFamily="2" charset="2"/>
              <a:buChar char="Ø"/>
            </a:pPr>
            <a:r>
              <a:rPr lang="en-US" sz="2400" dirty="0" smtClean="0"/>
              <a:t>Arrive to class on time</a:t>
            </a:r>
          </a:p>
          <a:p>
            <a:pPr marL="742950" lvl="1" indent="-285750">
              <a:buFont typeface="Wingdings" pitchFamily="2" charset="2"/>
              <a:buChar char="Ø"/>
            </a:pPr>
            <a:r>
              <a:rPr lang="en-US" sz="2400" dirty="0" smtClean="0"/>
              <a:t>Begin working on DO NOW immediately</a:t>
            </a:r>
          </a:p>
          <a:p>
            <a:pPr marL="742950" lvl="1" indent="-285750">
              <a:buFont typeface="Wingdings" pitchFamily="2" charset="2"/>
              <a:buChar char="Ø"/>
            </a:pPr>
            <a:r>
              <a:rPr lang="en-US" sz="2400" dirty="0" smtClean="0"/>
              <a:t>If you are late, you must have a pass (1 late= warning, 2 lates= teacher detention, 3 lates= office referral) </a:t>
            </a:r>
            <a:endParaRPr lang="en-US" sz="2400" dirty="0"/>
          </a:p>
          <a:p>
            <a:pPr marL="742950" lvl="1" indent="-285750">
              <a:buFont typeface="Wingdings" pitchFamily="2" charset="2"/>
              <a:buChar char="Ø"/>
            </a:pPr>
            <a:endParaRPr lang="en-US" dirty="0" smtClean="0"/>
          </a:p>
        </p:txBody>
      </p:sp>
      <p:sp>
        <p:nvSpPr>
          <p:cNvPr id="4" name="TextBox 3"/>
          <p:cNvSpPr txBox="1"/>
          <p:nvPr/>
        </p:nvSpPr>
        <p:spPr>
          <a:xfrm>
            <a:off x="5000172" y="699700"/>
            <a:ext cx="3352800" cy="4708981"/>
          </a:xfrm>
          <a:prstGeom prst="rect">
            <a:avLst/>
          </a:prstGeom>
          <a:noFill/>
        </p:spPr>
        <p:txBody>
          <a:bodyPr wrap="square" rtlCol="0">
            <a:spAutoFit/>
          </a:bodyPr>
          <a:lstStyle/>
          <a:p>
            <a:r>
              <a:rPr lang="en-US" dirty="0" smtClean="0"/>
              <a:t>2</a:t>
            </a:r>
            <a:r>
              <a:rPr lang="en-US" sz="2000" dirty="0" smtClean="0"/>
              <a:t>) Be Productive</a:t>
            </a:r>
          </a:p>
          <a:p>
            <a:pPr marL="742950" lvl="1" indent="-285750">
              <a:buFont typeface="Wingdings" pitchFamily="2" charset="2"/>
              <a:buChar char="Ø"/>
            </a:pPr>
            <a:r>
              <a:rPr lang="en-US" sz="2000" dirty="0" smtClean="0"/>
              <a:t>Students should listen attentively; if there is a question regarding the directions, please ask for it to be clarified</a:t>
            </a:r>
          </a:p>
          <a:p>
            <a:pPr marL="742950" lvl="1" indent="-285750">
              <a:buFont typeface="Wingdings" pitchFamily="2" charset="2"/>
              <a:buChar char="Ø"/>
            </a:pPr>
            <a:r>
              <a:rPr lang="en-US" sz="2000" dirty="0" smtClean="0"/>
              <a:t>Participate in class discussions by listening and sharing ideas</a:t>
            </a:r>
          </a:p>
          <a:p>
            <a:pPr marL="742950" lvl="1" indent="-285750">
              <a:buFont typeface="Wingdings" pitchFamily="2" charset="2"/>
              <a:buChar char="Ø"/>
            </a:pPr>
            <a:r>
              <a:rPr lang="en-US" sz="2000" dirty="0" smtClean="0"/>
              <a:t>Remain focused on your work until the teacher dismisses you ( do not gather your belongings before the bell rings)</a:t>
            </a:r>
          </a:p>
        </p:txBody>
      </p:sp>
    </p:spTree>
    <p:extLst>
      <p:ext uri="{BB962C8B-B14F-4D97-AF65-F5344CB8AC3E}">
        <p14:creationId xmlns:p14="http://schemas.microsoft.com/office/powerpoint/2010/main" val="4243664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 y="-6927"/>
            <a:ext cx="9157855" cy="686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1" y="1066800"/>
            <a:ext cx="3733800" cy="4401205"/>
          </a:xfrm>
          <a:prstGeom prst="rect">
            <a:avLst/>
          </a:prstGeom>
          <a:noFill/>
        </p:spPr>
        <p:txBody>
          <a:bodyPr wrap="square" rtlCol="0">
            <a:spAutoFit/>
          </a:bodyPr>
          <a:lstStyle/>
          <a:p>
            <a:r>
              <a:rPr lang="en-US" dirty="0" smtClean="0"/>
              <a:t>3) </a:t>
            </a:r>
            <a:r>
              <a:rPr lang="en-US" sz="2800" dirty="0" smtClean="0"/>
              <a:t>Be Prepared</a:t>
            </a:r>
          </a:p>
          <a:p>
            <a:pPr marL="742950" lvl="1" indent="-285750">
              <a:buFont typeface="Wingdings" pitchFamily="2" charset="2"/>
              <a:buChar char="Ø"/>
            </a:pPr>
            <a:r>
              <a:rPr lang="en-US" sz="2800" dirty="0" smtClean="0"/>
              <a:t>Come to class </a:t>
            </a:r>
            <a:r>
              <a:rPr lang="en-US" sz="2800" b="1" i="1" u="sng" dirty="0" smtClean="0"/>
              <a:t>everyday </a:t>
            </a:r>
            <a:r>
              <a:rPr lang="en-US" sz="2800" dirty="0" smtClean="0"/>
              <a:t> with:</a:t>
            </a:r>
          </a:p>
          <a:p>
            <a:pPr marL="1200150" lvl="2" indent="-285750">
              <a:buFont typeface="Arial" pitchFamily="34" charset="0"/>
              <a:buChar char="•"/>
            </a:pPr>
            <a:r>
              <a:rPr lang="en-US" sz="2800" dirty="0" smtClean="0"/>
              <a:t>Your math binder with paper</a:t>
            </a:r>
          </a:p>
          <a:p>
            <a:pPr marL="1200150" lvl="2" indent="-285750">
              <a:buFont typeface="Arial" pitchFamily="34" charset="0"/>
              <a:buChar char="•"/>
            </a:pPr>
            <a:r>
              <a:rPr lang="en-US" sz="2800" dirty="0" smtClean="0"/>
              <a:t>2 pencils</a:t>
            </a:r>
          </a:p>
          <a:p>
            <a:pPr marL="1200150" lvl="2" indent="-285750">
              <a:buFont typeface="Arial" pitchFamily="34" charset="0"/>
              <a:buChar char="•"/>
            </a:pPr>
            <a:r>
              <a:rPr lang="en-US" sz="2800" dirty="0" smtClean="0"/>
              <a:t>Your homework</a:t>
            </a:r>
          </a:p>
          <a:p>
            <a:pPr marL="1200150" lvl="2" indent="-285750">
              <a:buFont typeface="Arial" pitchFamily="34" charset="0"/>
              <a:buChar char="•"/>
            </a:pPr>
            <a:r>
              <a:rPr lang="en-US" sz="2800" dirty="0" smtClean="0"/>
              <a:t>Covered math book</a:t>
            </a:r>
            <a:endParaRPr lang="en-US" sz="2800" dirty="0"/>
          </a:p>
        </p:txBody>
      </p:sp>
      <p:sp>
        <p:nvSpPr>
          <p:cNvPr id="3" name="TextBox 2"/>
          <p:cNvSpPr txBox="1"/>
          <p:nvPr/>
        </p:nvSpPr>
        <p:spPr>
          <a:xfrm>
            <a:off x="5160819" y="533400"/>
            <a:ext cx="3200400" cy="4524315"/>
          </a:xfrm>
          <a:prstGeom prst="rect">
            <a:avLst/>
          </a:prstGeom>
          <a:noFill/>
        </p:spPr>
        <p:txBody>
          <a:bodyPr wrap="square" rtlCol="0">
            <a:spAutoFit/>
          </a:bodyPr>
          <a:lstStyle/>
          <a:p>
            <a:r>
              <a:rPr lang="en-US" dirty="0" smtClean="0"/>
              <a:t>4) Be Polite</a:t>
            </a:r>
          </a:p>
          <a:p>
            <a:pPr marL="742950" lvl="1" indent="-285750">
              <a:buFont typeface="Wingdings" pitchFamily="2" charset="2"/>
              <a:buChar char="Ø"/>
            </a:pPr>
            <a:r>
              <a:rPr lang="en-US" dirty="0" smtClean="0"/>
              <a:t>Respect yourself, your classmates, and your teacher</a:t>
            </a:r>
          </a:p>
          <a:p>
            <a:pPr marL="742950" lvl="1" indent="-285750">
              <a:buFont typeface="Wingdings" pitchFamily="2" charset="2"/>
              <a:buChar char="Ø"/>
            </a:pPr>
            <a:r>
              <a:rPr lang="en-US" dirty="0" smtClean="0"/>
              <a:t>Please do not speak when others are speaking; raise your hand when you’d like to speak</a:t>
            </a:r>
          </a:p>
          <a:p>
            <a:pPr marL="742950" lvl="1" indent="-285750">
              <a:buFont typeface="Wingdings" pitchFamily="2" charset="2"/>
              <a:buChar char="Ø"/>
            </a:pPr>
            <a:r>
              <a:rPr lang="en-US" dirty="0" smtClean="0"/>
              <a:t>Please keep objects and inappropriate language to yourself</a:t>
            </a:r>
          </a:p>
          <a:p>
            <a:pPr marL="742950" lvl="1" indent="-285750">
              <a:buFont typeface="Wingdings" pitchFamily="2" charset="2"/>
              <a:buChar char="Ø"/>
            </a:pPr>
            <a:r>
              <a:rPr lang="en-US" dirty="0" smtClean="0"/>
              <a:t>Please do now chew gum or eat any food</a:t>
            </a:r>
          </a:p>
          <a:p>
            <a:pPr marL="742950" lvl="1" indent="-285750">
              <a:buFont typeface="Wingdings" pitchFamily="2" charset="2"/>
              <a:buChar char="Ø"/>
            </a:pPr>
            <a:r>
              <a:rPr lang="en-US" dirty="0" smtClean="0"/>
              <a:t>Please do not leave the room without a pass</a:t>
            </a:r>
            <a:endParaRPr lang="en-US" dirty="0"/>
          </a:p>
        </p:txBody>
      </p:sp>
    </p:spTree>
    <p:extLst>
      <p:ext uri="{BB962C8B-B14F-4D97-AF65-F5344CB8AC3E}">
        <p14:creationId xmlns:p14="http://schemas.microsoft.com/office/powerpoint/2010/main" val="1546233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5" y="-36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1447800"/>
            <a:ext cx="3048000" cy="3416320"/>
          </a:xfrm>
          <a:prstGeom prst="rect">
            <a:avLst/>
          </a:prstGeom>
          <a:noFill/>
        </p:spPr>
        <p:txBody>
          <a:bodyPr wrap="square" rtlCol="0">
            <a:spAutoFit/>
          </a:bodyPr>
          <a:lstStyle/>
          <a:p>
            <a:r>
              <a:rPr lang="en-US" sz="3600" dirty="0" smtClean="0"/>
              <a:t>If you follow these rules, you should have a wonderful school year </a:t>
            </a:r>
            <a:r>
              <a:rPr lang="en-US" sz="3600" dirty="0" smtClean="0">
                <a:sym typeface="Wingdings" pitchFamily="2" charset="2"/>
              </a:rPr>
              <a:t></a:t>
            </a:r>
            <a:endParaRPr lang="en-US" sz="3600" dirty="0"/>
          </a:p>
        </p:txBody>
      </p:sp>
      <p:sp>
        <p:nvSpPr>
          <p:cNvPr id="3" name="TextBox 2"/>
          <p:cNvSpPr txBox="1"/>
          <p:nvPr/>
        </p:nvSpPr>
        <p:spPr>
          <a:xfrm>
            <a:off x="4551795" y="533400"/>
            <a:ext cx="4190999" cy="4524315"/>
          </a:xfrm>
          <a:prstGeom prst="rect">
            <a:avLst/>
          </a:prstGeom>
          <a:noFill/>
        </p:spPr>
        <p:txBody>
          <a:bodyPr wrap="square" rtlCol="0">
            <a:spAutoFit/>
          </a:bodyPr>
          <a:lstStyle/>
          <a:p>
            <a:r>
              <a:rPr lang="en-US" sz="2400" dirty="0" smtClean="0"/>
              <a:t>A student who does not comply with these expectations will receive:</a:t>
            </a:r>
          </a:p>
          <a:p>
            <a:pPr marL="800100" lvl="1" indent="-342900">
              <a:buFont typeface="+mj-lt"/>
              <a:buAutoNum type="arabicPeriod"/>
            </a:pPr>
            <a:r>
              <a:rPr lang="en-US" sz="2400" dirty="0" smtClean="0"/>
              <a:t>Warning issued by teacher</a:t>
            </a:r>
          </a:p>
          <a:p>
            <a:pPr marL="800100" lvl="1" indent="-342900">
              <a:buFont typeface="+mj-lt"/>
              <a:buAutoNum type="arabicPeriod"/>
            </a:pPr>
            <a:r>
              <a:rPr lang="en-US" sz="2400" dirty="0" smtClean="0"/>
              <a:t>Parent phone call/referral to the guidance counselor</a:t>
            </a:r>
          </a:p>
          <a:p>
            <a:pPr marL="800100" lvl="1" indent="-342900">
              <a:buFont typeface="+mj-lt"/>
              <a:buAutoNum type="arabicPeriod"/>
            </a:pPr>
            <a:r>
              <a:rPr lang="en-US" sz="2400" dirty="0" smtClean="0"/>
              <a:t>Morning or after- school teacher detention</a:t>
            </a:r>
          </a:p>
          <a:p>
            <a:pPr marL="800100" lvl="1" indent="-342900">
              <a:buFont typeface="+mj-lt"/>
              <a:buAutoNum type="arabicPeriod"/>
            </a:pPr>
            <a:r>
              <a:rPr lang="en-US" sz="2400" dirty="0" smtClean="0"/>
              <a:t>Written referral to administration</a:t>
            </a:r>
          </a:p>
        </p:txBody>
      </p:sp>
    </p:spTree>
    <p:extLst>
      <p:ext uri="{BB962C8B-B14F-4D97-AF65-F5344CB8AC3E}">
        <p14:creationId xmlns:p14="http://schemas.microsoft.com/office/powerpoint/2010/main" val="2422955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2438400"/>
            <a:ext cx="4038600" cy="1200329"/>
          </a:xfrm>
          <a:prstGeom prst="rect">
            <a:avLst/>
          </a:prstGeom>
          <a:noFill/>
        </p:spPr>
        <p:txBody>
          <a:bodyPr wrap="square" rtlCol="0">
            <a:spAutoFit/>
          </a:bodyPr>
          <a:lstStyle/>
          <a:p>
            <a:r>
              <a:rPr lang="en-US" sz="7200" dirty="0" smtClean="0"/>
              <a:t>Chapter 2</a:t>
            </a:r>
            <a:endParaRPr lang="en-US" sz="7200" dirty="0"/>
          </a:p>
        </p:txBody>
      </p:sp>
      <p:sp>
        <p:nvSpPr>
          <p:cNvPr id="3" name="TextBox 2"/>
          <p:cNvSpPr txBox="1"/>
          <p:nvPr/>
        </p:nvSpPr>
        <p:spPr>
          <a:xfrm>
            <a:off x="4953000" y="1166842"/>
            <a:ext cx="3276600" cy="3785652"/>
          </a:xfrm>
          <a:prstGeom prst="rect">
            <a:avLst/>
          </a:prstGeom>
          <a:noFill/>
        </p:spPr>
        <p:txBody>
          <a:bodyPr wrap="square" rtlCol="0">
            <a:spAutoFit/>
          </a:bodyPr>
          <a:lstStyle/>
          <a:p>
            <a:r>
              <a:rPr lang="en-US" sz="4800" dirty="0" smtClean="0"/>
              <a:t>How to get full credit on your homework assignments</a:t>
            </a:r>
            <a:endParaRPr lang="en-US" sz="4800" dirty="0"/>
          </a:p>
        </p:txBody>
      </p:sp>
    </p:spTree>
    <p:extLst>
      <p:ext uri="{BB962C8B-B14F-4D97-AF65-F5344CB8AC3E}">
        <p14:creationId xmlns:p14="http://schemas.microsoft.com/office/powerpoint/2010/main" val="2360662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1219" y="914400"/>
            <a:ext cx="3276600" cy="4524315"/>
          </a:xfrm>
          <a:prstGeom prst="rect">
            <a:avLst/>
          </a:prstGeom>
          <a:noFill/>
        </p:spPr>
        <p:txBody>
          <a:bodyPr wrap="square" rtlCol="0">
            <a:spAutoFit/>
          </a:bodyPr>
          <a:lstStyle/>
          <a:p>
            <a:r>
              <a:rPr lang="en-US" sz="2400" dirty="0" smtClean="0"/>
              <a:t>Show all work</a:t>
            </a:r>
          </a:p>
          <a:p>
            <a:pPr marL="742950" lvl="1" indent="-285750">
              <a:buFont typeface="Wingdings" pitchFamily="2" charset="2"/>
              <a:buChar char="q"/>
            </a:pPr>
            <a:r>
              <a:rPr lang="en-US" sz="2400" dirty="0" smtClean="0"/>
              <a:t>Show all steps</a:t>
            </a:r>
          </a:p>
          <a:p>
            <a:pPr marL="742950" lvl="1" indent="-285750">
              <a:buFont typeface="Wingdings" pitchFamily="2" charset="2"/>
              <a:buChar char="q"/>
            </a:pPr>
            <a:r>
              <a:rPr lang="en-US" sz="2400" dirty="0" smtClean="0"/>
              <a:t>Show all addition and multiplication and division and subtraction</a:t>
            </a:r>
          </a:p>
          <a:p>
            <a:pPr marL="742950" lvl="1" indent="-285750">
              <a:buFont typeface="Wingdings" pitchFamily="2" charset="2"/>
              <a:buChar char="q"/>
            </a:pPr>
            <a:r>
              <a:rPr lang="en-US" sz="2400" dirty="0" smtClean="0"/>
              <a:t>Make sure to include  any steps that are in notes or that miss McKenna showed you</a:t>
            </a:r>
          </a:p>
        </p:txBody>
      </p:sp>
      <p:sp>
        <p:nvSpPr>
          <p:cNvPr id="5" name="TextBox 4"/>
          <p:cNvSpPr txBox="1"/>
          <p:nvPr/>
        </p:nvSpPr>
        <p:spPr>
          <a:xfrm>
            <a:off x="5029200" y="822066"/>
            <a:ext cx="3200400" cy="4708981"/>
          </a:xfrm>
          <a:prstGeom prst="rect">
            <a:avLst/>
          </a:prstGeom>
          <a:noFill/>
        </p:spPr>
        <p:txBody>
          <a:bodyPr wrap="square" rtlCol="0">
            <a:spAutoFit/>
          </a:bodyPr>
          <a:lstStyle/>
          <a:p>
            <a:r>
              <a:rPr lang="en-US" sz="2000" dirty="0" smtClean="0"/>
              <a:t>Follow directions</a:t>
            </a:r>
          </a:p>
          <a:p>
            <a:pPr marL="742950" lvl="1" indent="-285750">
              <a:buFont typeface="Wingdings" pitchFamily="2" charset="2"/>
              <a:buChar char="q"/>
            </a:pPr>
            <a:r>
              <a:rPr lang="en-US" sz="2000" dirty="0" smtClean="0"/>
              <a:t>If Miss McKenna wants you to copy the problem but not the word problem, then copy the problem</a:t>
            </a:r>
          </a:p>
          <a:p>
            <a:pPr marL="742950" lvl="1" indent="-285750">
              <a:buFont typeface="Wingdings" pitchFamily="2" charset="2"/>
              <a:buChar char="q"/>
            </a:pPr>
            <a:r>
              <a:rPr lang="en-US" sz="2000" dirty="0" smtClean="0"/>
              <a:t>If you are not allowed to use a calculator, don’t use a calculator</a:t>
            </a:r>
          </a:p>
          <a:p>
            <a:pPr marL="742950" lvl="1" indent="-285750">
              <a:buFont typeface="Wingdings" pitchFamily="2" charset="2"/>
              <a:buChar char="q"/>
            </a:pPr>
            <a:r>
              <a:rPr lang="en-US" sz="2000" dirty="0" smtClean="0"/>
              <a:t>If you must show work, then show work, it's not going to kill you to show a little more work than what is required</a:t>
            </a:r>
            <a:endParaRPr lang="en-US" sz="2000" dirty="0"/>
          </a:p>
        </p:txBody>
      </p:sp>
    </p:spTree>
    <p:extLst>
      <p:ext uri="{BB962C8B-B14F-4D97-AF65-F5344CB8AC3E}">
        <p14:creationId xmlns:p14="http://schemas.microsoft.com/office/powerpoint/2010/main" val="13044475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712950"/>
            <a:ext cx="3429000" cy="5078313"/>
          </a:xfrm>
          <a:prstGeom prst="rect">
            <a:avLst/>
          </a:prstGeom>
          <a:noFill/>
        </p:spPr>
        <p:txBody>
          <a:bodyPr wrap="square" rtlCol="0">
            <a:spAutoFit/>
          </a:bodyPr>
          <a:lstStyle/>
          <a:p>
            <a:r>
              <a:rPr lang="en-US" sz="3600" dirty="0" smtClean="0"/>
              <a:t>Attempt all the problems!! It won’t hurt you if you got them wrong, you can go over them the next day and see what you did wrong!!</a:t>
            </a:r>
            <a:endParaRPr lang="en-US" sz="3600" dirty="0"/>
          </a:p>
        </p:txBody>
      </p:sp>
      <p:sp>
        <p:nvSpPr>
          <p:cNvPr id="3" name="TextBox 2"/>
          <p:cNvSpPr txBox="1"/>
          <p:nvPr/>
        </p:nvSpPr>
        <p:spPr>
          <a:xfrm>
            <a:off x="5181601" y="685800"/>
            <a:ext cx="2971800" cy="5078313"/>
          </a:xfrm>
          <a:prstGeom prst="rect">
            <a:avLst/>
          </a:prstGeom>
          <a:noFill/>
        </p:spPr>
        <p:txBody>
          <a:bodyPr wrap="square" rtlCol="0">
            <a:spAutoFit/>
          </a:bodyPr>
          <a:lstStyle/>
          <a:p>
            <a:r>
              <a:rPr lang="en-US" sz="3600" dirty="0" smtClean="0"/>
              <a:t>If you are absent, it is YOUR responsibility to make up the homework for the next day you are in class.</a:t>
            </a:r>
            <a:endParaRPr lang="en-US" sz="3600" dirty="0"/>
          </a:p>
        </p:txBody>
      </p:sp>
    </p:spTree>
    <p:extLst>
      <p:ext uri="{BB962C8B-B14F-4D97-AF65-F5344CB8AC3E}">
        <p14:creationId xmlns:p14="http://schemas.microsoft.com/office/powerpoint/2010/main" val="3583567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1120</Words>
  <Application>Microsoft Office PowerPoint</Application>
  <PresentationFormat>On-screen Show (4:3)</PresentationFormat>
  <Paragraphs>113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dc:creator>
  <cp:lastModifiedBy>taylor</cp:lastModifiedBy>
  <cp:revision>35</cp:revision>
  <dcterms:created xsi:type="dcterms:W3CDTF">2013-05-25T02:10:47Z</dcterms:created>
  <dcterms:modified xsi:type="dcterms:W3CDTF">2013-06-12T03:00:14Z</dcterms:modified>
</cp:coreProperties>
</file>