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5" r:id="rId12"/>
    <p:sldMasterId id="2147483707" r:id="rId13"/>
    <p:sldMasterId id="2147483709" r:id="rId14"/>
    <p:sldMasterId id="2147483711" r:id="rId15"/>
    <p:sldMasterId id="2147483713" r:id="rId16"/>
  </p:sldMasterIdLst>
  <p:notesMasterIdLst>
    <p:notesMasterId r:id="rId36"/>
  </p:notesMasterIdLst>
  <p:sldIdLst>
    <p:sldId id="256" r:id="rId17"/>
    <p:sldId id="257" r:id="rId18"/>
    <p:sldId id="258" r:id="rId19"/>
    <p:sldId id="259" r:id="rId20"/>
    <p:sldId id="260" r:id="rId21"/>
    <p:sldId id="271" r:id="rId22"/>
    <p:sldId id="272" r:id="rId23"/>
    <p:sldId id="273" r:id="rId24"/>
    <p:sldId id="274" r:id="rId25"/>
    <p:sldId id="264" r:id="rId26"/>
    <p:sldId id="265" r:id="rId27"/>
    <p:sldId id="266" r:id="rId28"/>
    <p:sldId id="261" r:id="rId29"/>
    <p:sldId id="262" r:id="rId30"/>
    <p:sldId id="263" r:id="rId31"/>
    <p:sldId id="267" r:id="rId32"/>
    <p:sldId id="268" r:id="rId33"/>
    <p:sldId id="269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47" d="100"/>
          <a:sy n="4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30D9-91FE-4F9E-9C6B-D61D07236FA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6CCCA-E31F-46CC-A375-73386DD8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A39B-7016-419D-BE64-C3EE00646C3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8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C5D-C6DC-4F3F-AE42-7C4FB7FFC377}" type="datetimeFigureOut">
              <a:rPr lang="en-US" smtClean="0">
                <a:solidFill>
                  <a:srgbClr val="073E87"/>
                </a:solidFill>
              </a:rPr>
              <a:pPr/>
              <a:t>6/8/2013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D388-BE05-4CE2-873C-32E1F92ADFE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C5D-C6DC-4F3F-AE42-7C4FB7FFC377}" type="datetimeFigureOut">
              <a:rPr lang="en-US" smtClean="0">
                <a:solidFill>
                  <a:srgbClr val="073E87"/>
                </a:solidFill>
              </a:rPr>
              <a:pPr/>
              <a:t>6/8/2013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D388-BE05-4CE2-873C-32E1F92ADFE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91E3260-71CB-4E03-A88F-84DEE24812C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6/8/2013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033D-17A0-4836-9E30-2E6E3DE04E6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3260-71CB-4E03-A88F-84DEE24812C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6/8/2013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033D-17A0-4836-9E30-2E6E3DE04E6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6483E8-DA73-444A-945A-67141743C093}" type="datetimeFigureOut">
              <a:rPr lang="en-US" smtClean="0">
                <a:solidFill>
                  <a:prstClr val="white"/>
                </a:solidFill>
              </a:rPr>
              <a:pPr/>
              <a:t>6/8/2013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9424A5-D601-4C5F-B62A-0EB180444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6483E8-DA73-444A-945A-67141743C093}" type="datetimeFigureOut">
              <a:rPr lang="en-US" smtClean="0">
                <a:solidFill>
                  <a:prstClr val="white"/>
                </a:solidFill>
              </a:rPr>
              <a:pPr/>
              <a:t>6/8/2013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24A5-D601-4C5F-B62A-0EB180444B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9B7D91-4F9D-43EB-8F11-E9457A4954AF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7BDD17-3D80-4FBB-92F3-717104EE276A}" type="slidenum">
              <a:rPr lang="en-US" smtClean="0">
                <a:solidFill>
                  <a:srgbClr val="31B6FD"/>
                </a:solidFill>
              </a:rPr>
              <a:pPr/>
              <a:t>‹#›</a:t>
            </a:fld>
            <a:endParaRPr lang="en-US">
              <a:solidFill>
                <a:srgbClr val="31B6F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7D91-4F9D-43EB-8F11-E9457A4954AF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DD17-3D80-4FBB-92F3-717104EE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9F4B906-73BA-4AF0-BFBF-86AC45A0C78B}" type="datetimeFigureOut">
              <a:rPr lang="en-US" smtClean="0">
                <a:solidFill>
                  <a:srgbClr val="FF388C"/>
                </a:solidFill>
              </a:rPr>
              <a:pPr/>
              <a:t>6/9/2013</a:t>
            </a:fld>
            <a:endParaRPr lang="en-US">
              <a:solidFill>
                <a:srgbClr val="FF38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005BD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D1DC08-2474-4C94-B65F-E6AAE98CD458}" type="slidenum">
              <a:rPr lang="en-US" smtClean="0">
                <a:solidFill>
                  <a:srgbClr val="FF388C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870C73-2F3D-432F-81ED-78A3E4670A8F}" type="datetimeFigureOut">
              <a:rPr lang="en-US" smtClean="0">
                <a:solidFill>
                  <a:srgbClr val="002060"/>
                </a:solidFill>
              </a:rPr>
              <a:pPr/>
              <a:t>6/9/2013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3F493B-2906-4FED-9B77-2DFF37E95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870C73-2F3D-432F-81ED-78A3E4670A8F}" type="datetimeFigureOut">
              <a:rPr lang="en-US" smtClean="0">
                <a:solidFill>
                  <a:srgbClr val="002060"/>
                </a:solidFill>
              </a:rPr>
              <a:pPr/>
              <a:t>6/9/2013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3F493B-2906-4FED-9B77-2DFF37E95D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srgbClr val="FF2DD2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srgbClr val="FF2DD2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ACBEF2-818F-4B8D-A06E-4602148DEE00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F2DD2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133ADA-3CDD-4293-B76B-63EFB368E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CBEF2-818F-4B8D-A06E-4602148DEE00}" type="datetimeFigureOut">
              <a:rPr lang="en-US" smtClean="0">
                <a:solidFill>
                  <a:srgbClr val="FF2DD2"/>
                </a:solidFill>
              </a:rPr>
              <a:pPr/>
              <a:t>6/9/2013</a:t>
            </a:fld>
            <a:endParaRPr lang="en-US">
              <a:solidFill>
                <a:srgbClr val="FF2D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3ADA-3CDD-4293-B76B-63EFB368E20C}" type="slidenum">
              <a:rPr lang="en-US" smtClean="0">
                <a:solidFill>
                  <a:srgbClr val="FF2DD2"/>
                </a:solidFill>
              </a:rPr>
              <a:pPr/>
              <a:t>‹#›</a:t>
            </a:fld>
            <a:endParaRPr lang="en-US">
              <a:solidFill>
                <a:srgbClr val="FF2DD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A8BDFB-5BCE-486B-860E-81F6974B4EE8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7B5449-A22B-4F56-BB26-57D7614715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9B7D91-4F9D-43EB-8F11-E9457A4954AF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31B6F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7BDD17-3D80-4FBB-92F3-717104EE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9F4B906-73BA-4AF0-BFBF-86AC45A0C78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6/9/2013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D1DC08-2474-4C94-B65F-E6AAE98CD45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870C73-2F3D-432F-81ED-78A3E4670A8F}" type="datetimeFigureOut">
              <a:rPr lang="en-US" smtClean="0">
                <a:solidFill>
                  <a:srgbClr val="002060"/>
                </a:solidFill>
              </a:rPr>
              <a:pPr/>
              <a:t>6/9/2013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3F493B-2906-4FED-9B77-2DFF37E95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870C73-2F3D-432F-81ED-78A3E4670A8F}" type="datetimeFigureOut">
              <a:rPr lang="en-US" smtClean="0">
                <a:solidFill>
                  <a:srgbClr val="002060"/>
                </a:solidFill>
              </a:rPr>
              <a:pPr/>
              <a:t>6/9/2013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3F493B-2906-4FED-9B77-2DFF37E95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ACBEF2-818F-4B8D-A06E-4602148DEE00}" type="datetimeFigureOut">
              <a:rPr lang="en-US" smtClean="0">
                <a:solidFill>
                  <a:srgbClr val="FF2DD2"/>
                </a:solidFill>
              </a:rPr>
              <a:pPr/>
              <a:t>6/9/2013</a:t>
            </a:fld>
            <a:endParaRPr lang="en-US">
              <a:solidFill>
                <a:srgbClr val="FF2DD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133ADA-3CDD-4293-B76B-63EFB368E20C}" type="slidenum">
              <a:rPr lang="en-US" smtClean="0">
                <a:solidFill>
                  <a:srgbClr val="FF2DD2"/>
                </a:solidFill>
              </a:rPr>
              <a:pPr/>
              <a:t>‹#›</a:t>
            </a:fld>
            <a:endParaRPr lang="en-US">
              <a:solidFill>
                <a:srgbClr val="FF2DD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ACBEF2-818F-4B8D-A06E-4602148DEE00}" type="datetimeFigureOut">
              <a:rPr lang="en-US" smtClean="0">
                <a:solidFill>
                  <a:srgbClr val="FF2DD2"/>
                </a:solidFill>
              </a:rPr>
              <a:pPr/>
              <a:t>6/9/2013</a:t>
            </a:fld>
            <a:endParaRPr lang="en-US">
              <a:solidFill>
                <a:srgbClr val="FF2DD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rgbClr val="FF2DD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133ADA-3CDD-4293-B76B-63EFB368E20C}" type="slidenum">
              <a:rPr lang="en-US" smtClean="0">
                <a:solidFill>
                  <a:srgbClr val="FF2DD2"/>
                </a:solidFill>
              </a:rPr>
              <a:pPr/>
              <a:t>‹#›</a:t>
            </a:fld>
            <a:endParaRPr lang="en-US">
              <a:solidFill>
                <a:srgbClr val="FF2DD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8F4C5D-C6DC-4F3F-AE42-7C4FB7FFC377}" type="datetimeFigureOut">
              <a:rPr lang="en-US" smtClean="0">
                <a:solidFill>
                  <a:srgbClr val="073E87"/>
                </a:solidFill>
              </a:rPr>
              <a:pPr/>
              <a:t>6/8/2013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C3D388-BE05-4CE2-873C-32E1F92ADFE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8F4C5D-C6DC-4F3F-AE42-7C4FB7FFC377}" type="datetimeFigureOut">
              <a:rPr lang="en-US" smtClean="0">
                <a:solidFill>
                  <a:srgbClr val="073E87"/>
                </a:solidFill>
              </a:rPr>
              <a:pPr/>
              <a:t>6/8/2013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C3D388-BE05-4CE2-873C-32E1F92ADFE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1E3260-71CB-4E03-A88F-84DEE24812C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6/8/2013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DF033D-17A0-4836-9E30-2E6E3DE04E6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1E3260-71CB-4E03-A88F-84DEE24812C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6/8/2013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DF033D-17A0-4836-9E30-2E6E3DE04E6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6483E8-DA73-444A-945A-67141743C093}" type="datetimeFigureOut">
              <a:rPr lang="en-US" smtClean="0">
                <a:solidFill>
                  <a:prstClr val="white"/>
                </a:solidFill>
              </a:rPr>
              <a:pPr/>
              <a:t>6/8/2013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9424A5-D601-4C5F-B62A-0EB180444B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6483E8-DA73-444A-945A-67141743C093}" type="datetimeFigureOut">
              <a:rPr lang="en-US" smtClean="0">
                <a:solidFill>
                  <a:prstClr val="white"/>
                </a:solidFill>
              </a:rPr>
              <a:pPr/>
              <a:t>6/8/2013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9424A5-D601-4C5F-B62A-0EB180444B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6CA0-ADE6-4453-A928-39C303A342B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8DCC-C0C3-4F9A-8F7E-53DCC4D38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0"/>
            <a:ext cx="5867400" cy="2590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>
                <a:solidFill>
                  <a:schemeClr val="bg1"/>
                </a:solidFill>
                <a:latin typeface="Jokerman" pitchFamily="8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Miss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Mckenna’s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Math Class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800" y="3733800"/>
            <a:ext cx="6400800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Jokerman" pitchFamily="82" charset="0"/>
              </a:rPr>
              <a:t>Find out how to survive this crazy course  that will prepare you for high school.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Jokerman" pitchFamily="82" charset="0"/>
            </a:endParaRPr>
          </a:p>
        </p:txBody>
      </p:sp>
      <p:pic>
        <p:nvPicPr>
          <p:cNvPr id="1028" name="Picture 4" descr="http://www.surrey.ac.uk/sites/default/files/styles/full_carousel_image/public/carousel/Mathematics1_COURSE_1296x486.jpg?itok=-lbijh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31664" y="2254254"/>
            <a:ext cx="6492240" cy="24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1440" y="625856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By Sanjana Saji &amp; Jen Lazarowitz </a:t>
            </a:r>
            <a:endParaRPr lang="en-US" sz="2400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89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0"/>
            <a:ext cx="6781800" cy="4015380"/>
          </a:xfrm>
        </p:spPr>
        <p:txBody>
          <a:bodyPr/>
          <a:lstStyle/>
          <a:p>
            <a:pPr algn="ctr"/>
            <a:r>
              <a:rPr lang="en-US" sz="6000" dirty="0" smtClean="0">
                <a:latin typeface="Broadway" pitchFamily="82" charset="0"/>
              </a:rPr>
              <a:t>How to Study and Do Well on Tests and Quizzes</a:t>
            </a:r>
            <a:endParaRPr lang="en-US" sz="6000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34280"/>
            <a:ext cx="711718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Many people stress out before a test or quiz and that may affect your performance but there are a lot of ways you can prevent those feelings.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blog.lib.umn.edu/admisfa/prospective/nervo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362199"/>
            <a:ext cx="2901264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2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080"/>
            <a:ext cx="8534400" cy="1686476"/>
          </a:xfrm>
        </p:spPr>
        <p:txBody>
          <a:bodyPr/>
          <a:lstStyle/>
          <a:p>
            <a:pPr algn="ctr"/>
            <a:r>
              <a:rPr lang="en-US" sz="6000" dirty="0" smtClean="0">
                <a:latin typeface="Broadway" pitchFamily="82" charset="0"/>
              </a:rPr>
              <a:t>Night Before the Test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You should have most of the lessons covered at this point, not just cramming everything in one night.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Ponder across the topics you have difficulty with and do extra practice problems.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Try to do the questions labeled, “Challenge”, because that’s how you can test your knowledge.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Make your own study guide.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Always do the chapter test in your textbook.</a:t>
            </a:r>
            <a:endParaRPr lang="en-US" sz="2800" dirty="0">
              <a:solidFill>
                <a:srgbClr val="B13F9A">
                  <a:lumMod val="40000"/>
                  <a:lumOff val="60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://bestclipartblog.com/clipart-pics/moon-clip-ar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94" y="1258888"/>
            <a:ext cx="1881429" cy="20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2.hubimg.com/u/93329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49" y="3733800"/>
            <a:ext cx="1787174" cy="2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763000" cy="1869440"/>
          </a:xfrm>
        </p:spPr>
        <p:txBody>
          <a:bodyPr/>
          <a:lstStyle/>
          <a:p>
            <a:pPr algn="ctr"/>
            <a:r>
              <a:rPr lang="en-US" sz="6000" dirty="0" smtClean="0">
                <a:latin typeface="Broadway" pitchFamily="82" charset="0"/>
              </a:rPr>
              <a:t>Stay Cool at School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179374"/>
            <a:ext cx="7086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7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Don’t try to study five minutes before the test, it will just pressurize you even more.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7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Be ready with at least an extra pencil or lead and an eraser.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7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Keep a pace, it’s like running on a track. Don’t go too slow but don’t go too fast either.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7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You have extra time? Take advantage of it. Check over your answers once, twice, thrice!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700" dirty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smtClean="0">
                <a:solidFill>
                  <a:srgbClr val="B13F9A">
                    <a:lumMod val="40000"/>
                    <a:lumOff val="60000"/>
                  </a:srgbClr>
                </a:solidFill>
                <a:latin typeface="Aharoni" pitchFamily="2" charset="-79"/>
                <a:cs typeface="Aharoni" pitchFamily="2" charset="-79"/>
              </a:rPr>
              <a:t>If you get stuck on a problem for more than 3 minutes, move on.</a:t>
            </a:r>
            <a:endParaRPr lang="en-US" sz="2700" dirty="0">
              <a:solidFill>
                <a:srgbClr val="B13F9A">
                  <a:lumMod val="40000"/>
                  <a:lumOff val="60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www.funkypigeon.com/CardInsideImages/CardInsideImages/PreviewImages_resize_live/otherranges01/Card_NeonSketch_Exams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9534"/>
            <a:ext cx="1905000" cy="27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h6nM4jmXav_WHgnCq9FEomY804RQOXPcPIvQdSCB-_0mt2_-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r="13173"/>
          <a:stretch/>
        </p:blipFill>
        <p:spPr bwMode="auto">
          <a:xfrm>
            <a:off x="152400" y="4267200"/>
            <a:ext cx="19370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5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0160"/>
            <a:ext cx="6858000" cy="1752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NJASK Prep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2250440"/>
            <a:ext cx="4191000" cy="40386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A great year will come to an end with a closure of a terrorizing standardized state test. But it’s easy once you have pondered across all the topics. 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AutoShape 2" descr="data:image/jpeg;base64,/9j/4AAQSkZJRgABAQAAAQABAAD/2wCEAAkGBhQSERUUExQUFRQWFx8aFxcXGBcYFhgYHR0YGBccGBwXHCYfHBwjGhgXHy8gIycpLCwsFx4xNTAqNSYrLCkBCQoKDgwOFA8PFykcFxgpKSkpKSkpKSkpKSkpKSkpKSkpKSwpKSkpKSkpKSkpKSwpKSkpLCwsKSwsKSksKSksKf/AABEIAMwAzAMBIgACEQEDEQH/xAAcAAACAgMBAQAAAAAAAAAAAAAEBQMGAQIHAAj/xAA+EAACAQMCAwYDBwIGAgEFAAABAgMABBESIQUxQQYTIlFhcTKBoRRCUnKRscEVYiNTgqLR8DM0BxYkQ0ST/8QAGgEBAQADAQEAAAAAAAAAAAAAAAECBAUDBv/EACERAQACAgICAgMAAAAAAAAAAAABAgMRBCESMSJhBUFR/9oADAMBAAIRAxEAPwDqTcSEcbO/3eeKqdz28nYkRxYA6uf4FW674cHiKef71RuIcHlRm1KQD5bg1jJAS3/+Q7zWNSJoJxnerZYdtUaQRyeFjyPQnyzVIg4Y8gC9F3xuP4pvw3s7LK4ymlQQcnI5eWaQOi0PJvIB5b1OowAPIUPb7ux+VZAio57hUGWIA9TiszOQpIGSByHM1z/tPf61i7+OUO8yhUwSAAfT0qTIv5YYzUXeA8iD7VV+JXMs9yIIh/hxoHfJ0kk/CvtsaP7N8QWRXUJoaNyjrnIyPI9abDVqW3XD1Y5+E+YOKVdse0r2+FjXJ+8x5KP+a5pxftdcMCQ7+4OKDps/Dm6SvilsvBkzlizn+45H6Vznh/a64C5Mj5z1ORVr4D2rM7d3IMPjII5Goovi1ksq6T8j1HtVYuoJlBU6ZV9efzp3xHjHiKRKZGHPGwHuaQcR4lKmNZiTPIHOaihItaZ0QgfOvfY3kYGUgAfdH81J9vkAy0YZeeUOdqIguVddSnIoyhXO0nAWZ9cY1eY/4quzwkbMCCPSug3F8ifEwB+tCvxOFuYyPVSf4ps0oo3P/Ap/2e4Y2sOQVA+tP7V4T8GjPkAM0TTZop4dMFZ0bZ9ROT94dK14op71CULIAc433phc2qvswB/ih14fp5SSY8tWf3rC+StO7PWmO1+oT8DDBfEMb7A9B5Vabc+Gqxbx4I5n3OafRTbVzLZ63tOodTHgtWupdnkmCDLEAeZpVP2utFOGniz+YVS+1V6kszCfvnCMR3anSoxyJxuc1VuJC2ldUWNYkUZLZOT5b119uE7RZ8QglGY2RvYg0biuM8GvZIo1VQdBYhcLuRXT+zt1I6EOCNOMZ54x1q7DR2wM+lQ2A8GfMk17iD4jPrt+tSxJgAeQqjbND3NgjlWZQShyvoeWazfXyRIWY+w6k9AAOZpP2c4/JcvOrRd33T6QC2Sdgd/I71JBF9wEPJ3iu8b40lkOMjoDW3D+EpbppQczkk7kk8yT1JpXxXtXJbae9tnwzhF0OrEknA2zmn/MA4xn9fnRCHjvCHc649JJGGU8iP4Ncz7Q9n2BKlXUE5yVyPbK11i74pGpxks3koLH6UBPxYY3imx+T/iiuJDgTEMFSUsT0U4q29l+z8qANNhdOSq/e386usfE4pDhWGr8JGlv0IBqG6WoqlW16IXkikGgliVc8nB9f+aUdpbCSV1ZNwFIBDAbn36VbuJW6OCHAYetV6Tg0X3Sy+iuf+aisW6d3EoYgaRv5fWlMT7zPH8GNvIt5imP9Fjzvqb8zE/SiBGAMAYHlRlBbwy1QqH2ZmGSx3Of4oUy65nRnMYXGkDbV6+tFycMKktC+jO5U7qfl0qNoZiRlIWI5HJH8VJmIjcsoiZnUJbjhaOOWG6MNj9Kisp37s58TBioP4scjRQgc/EwHouf3NTJAB7Vzs/OivVG/h4cz3YKLY/eYt9B8gKkEYFTNULNXLtktee5dOuOtPTxkxUiX2BUGjNY0VI1DPTu95wJHYuuEkIILAA5HrnnVcfsLMAQrQsCfvJj6CrQXmIySkY9csQPXfFD23E2fASRGJGQCrKSPMelfUvkyiy7HS6lMkqgL0Rf+atFvbhBgfMnmagh4idQSRSjn4eqt+U/xRgNAJebtGvm2f03oqg1Oq4P9ifVif4FGVVJOK9nWllWZZ5I2QYVQFZN+uluvT2pZ2Isp7eGWW6YlndnK6MMN8Z8JOcgDarfWpFRFX4JYvcy/bLhdPMQREY7tPxMPxt9BtTbjMjCByuchdsc/XHrTEioyKKX8PiQRqY91IzkdfMnrnNU3jfEZvtUcgEiwJMseQRpfUcOWB3IBwAatsnBNJLQuYyTkrgNGT+U8vkaglt7nGP/ALdvUh/2zRAfGuDxyqdY3HJhsynzBqqS8Xk+zR4IaWRzGjH4TgnxfoM+tWq64NJLkTS+A84410qfzEksR6bUp7R8HV4winuyhDRlfuMuw28sZ2osKrd8CXdpXeVuupiF232UchVS4TLHM+nu1GQxyjMGUA4Gcnr6VZb3isqqUnibkQZIhqUg9cc1NIrF7aJgweVio0rlXOkdQMLWLMTcRSQeJWMkY+JW3YDqVPXHkaIu+JqiqRli/wACjmds/KoLi4kuBoRGRG5u4wcf2rzz702sezg7xJDyVNAX+fpXnkyRSNy9KUm3ovtoZ28T6EXyHiP68qNCUxntznltUXc185yeZbJaf47/AB+LWlY33IMpWjUW8VR91WrFm14g2U1jRU08yqMkiq5xTtIBsu5rZw4r5Z1WHjkyVxxu0m8k4HKhzk1X7DirGReZDHSwPL0I9asJJ6V2MXDrWPk5eTmeU/H07/eP30DiFlLMpA32BO2/UfpUcFizSRswVViXCgEk5IxucDAx0qebhsTHJVdXmNm+ZG9aNwSM89Z9GdyPqa6TkI+JTLIVjQhn1hjp30BTkkkbDyxzOaZ1Fb2qRjSiqo8gAKzcThEZjyVST8gT/FALwzcyv+KQgey4X/mpeJcRSCJ5ZDpRBlj6fKteExFYYweekE+58R+poplB5jPvRXLeP8aF21o32lU7y5QJDHKPDHuzNNgjxEADHIZxud6d9suPiK8iilmkS2MbM/cE6w4OQZNALLHp5EczTbivYiC4uYJ2SPEIbwd2mHLYwWOPu4yKHXs9dW91czW5gkW5IJExZWjIGkAMoOpP7dsdKI27BXUssDyM7SQtITbM5BkaHoXP5s4zvimt/wAQIfu4k7yQjOM6VUcgXboOeAMk0J2M7NNZWxjZw7NI0jaRhAznJVAdwo8q9c3Rtbh5JATBKFzIBnumXK+McwjA51YODnNBs9tc4JaeOPAyQsWQB6s7cvXagbK8mmjEtvLDcISR4kaIkjnggnHzXrTDjlibyEJDKojkI7x1IJ7vmQnNcscA55Amo+z3CJbYTiRtStMzo2FHhYKTkAYU6gdvnQQWnFhIzRujRTKMtG2DleQZCNmXpkeVV7tPxeKAZkkVB0z19qa8VuUnuou68RgLmWVfhUFCvd6hszMSp0jONAJ5iuC9sbuSa8m7xy5SQqDyCqD4cY2FFhY7vtxbFti59lP81NaccikKqCwLcgysM+xxiqDw/hLzyLHGpLHn5D3I5Cusdleya2q7nW5G7HOAf7fICtfLmrjj7bGLHa8/Qqx4ZjdhvTJIKIihqVIa5V72yTuXQrSKxqC68g2oAxVYza557CkfGbuKJTpILeQrQzcPJefKkN3DyqUjxsBmwo3pRd3/AEX9aXnjBlZlYFWQ7jpjoR6GgDxFn/8AEoI/GxIU+w5ketbvG/GzHyyPDPz49UQ8VsppOTrjy3FLI+ASddHuWz9AKYT38iNhpIQeeMPy96l/qLqMumV/Eh1DHsd8V2qUikaiHKtabTuZa2HChHgk6mHLoB7D+TRhatUmDAFSCPOvZqkO3XFsnezJFbQMkKrqySrsxUtpXbA8ONz+IUbb2RMSTWkjJrRXVJCXibUAQCGJK7Hmp222pZO9mzTarqeMTNqljIePVkBceKMMFKjGAaarx8MoS1heXAwDoaKFegy7geED8OT5VnDU0P4TxHv4w+ko2SroeaOpwwOOfv1BFQdoW/wdHWV0jH+pgG/26qn4PYmKPDsGdmLOwGAWY5OkdFHIegFC8ROu6to+i65T/pARf90n0qqbkVFcTrGjO7BVUamYnAAHMn0qQmqH2ta7a5zLZSzWMPjVYpYgJWXxapldgSqnknLqeVFWbs/2pt71HkgcskbaWLKUAOM/e9N60sO2NnPL3UVzE8hzhVbdsc9PRvlmqD2a4dPe8EukhSSOaeRpQzjQkodtWlGHMaF056ZqPtDeyzf02yWye1nEyMpYxZRY/jZRGS2jn4jiiOt17RmgeN8U+zwvKF1EYCrnGpnYIgz0yzDel6dlzJ4ruV5m/ArNHbr6KiEavzOSdqqi5uzVuzau6CseZjLIT/8AzYZqE9kbb76O/pJLK4/Rmx9KQ8Ris0u4rZbRCrMqSShtPdSOrNEoxuWYLnYjGpfOm78Eng8VrM7gc4Lhy6MPJJG8cbeRJYelRHu0EiQQYUKqgbKoCgewFcf4t2fju5M/C531LgH/AFDkatnbftMLiOExhgrpqIbYqclWVvVWBBoTs3wOd2DLExB2LHYb9QWxmsL+Wp8fb0prffpJwLs5HboFQEkjxMfiY+tP7e29KzDpcmO2mtZZ1J1xtIRjScMPCCcjr0FG2/GxE6x3UBtmc6UfIkgdjyAkAGlj0DgZyK59eLe07vLctyK16rDC8OyN6W8Zv5bcgxwNKn3ijDvFPohxqHsc1bniz/3/AL/0VWOKdpbRGKGZWcHBRA0rA+REYbB962q8etf08LZ7Wc/7Q9plmIP2iaBhsVKsnyZXXGaRzcZQ7Jrkb+1Tv7k4Aq6cV7RWx2LuvkXilQcvNlx0pJcFWGpGV18wcj9RXtqIY7mVeW1dhIz4DyLpAB2UY236nJrPDrsFQh8LqMFTz2228xTF1oe5skceJQfLz+RG4oy0XSRuJJG7ssGAVd1A255zvRFnb91GoYjYbnp5n5Vj+mAcnlA/Pn9xWP6Yn3tT/nYkfpyoRCLho+Mr8BbK9OgyR6Zo4LWNONhU8S7VJZxDvKdr7fIV5DETyEySQ+28igZ+dNg2d+frz+tVvs9cF57mHvWuLZAgBkKy4kIYyR6seMBdB3zgnGa2htvsl5DFD/4LgSf4eSVieNQ4aPPwowJBQbAgEAZNejUWMUnszrvrhukSRxD3OZX/AHSnBpL2U8UTzf580kg/Lq0J/sjFUOhUd1aCSNkcZR1KsPNSMEbb8q9dXCxxtIxwqgsx9ACT9BVO7P8AaTiVzFHMtramKXBB79lkVCdiylWGcb4zUFjuOzkbWy2yGSCNQAvcyNGwC8gGG+KH4H2Ot7V2kRWaVhhpZXaSUjy1NyHoKD4123EVwbaC3mu51XVIkWkCNemtnONR6KN/1xTLsz2hjvoFni1AEkMrDDo42ZW9Qf3FATxbha3MLwuSFcc1OGBBDKy+oYAj2pTDx6e38F5C7Y//AGIEMkTerovjjPUgBl3O4p9POqKWdlVRzZiAB7k7UoPbK0+7Iz+sUcsg/WNCPrQVd7PhRKyfa4lnW4FwZnIEzOG1kMCBtjw4xsAKsf8A9XiU6bON7h+jaWjgTyMkjAbeihiaJt+1NpIwUTKGPISZRifQSBSTThh86CncW4GYLO38JuDBcLNMFXxSai5lZF57NIXCddGOdWTh/Eo5oxLC6yJjIKEHJHT0O2MHlRdKLrsrbtIZUDQynnJA7RM35tBw3+oGqKZ2P7P3K3Fu00cwEQmd++7kIk0pJzB3bFmJBYEtsATjerj2qeAWsv2nSYWUgqdy5xsqDmz5+EDJz5YrB4BJ0vrzHlqhJ/Xu81tZ9l4EkErB5ZR8MkztK6/l1eFf9IFFVyaGZoeHWk7tGZlInIYh2McYbudQ3Bbr1IRgOdPLu3S0tXMMSqscbMEjAUHSC2NvOjeMcGjuY+7kBxkMrKSro43V0Ybqw8/3pX3d9F4T3N2n4i3cTY/uwpRj6jTnyqCu8L4ZLNFFcSXTyGRAzRr3fceIZCqMahpyBknOQc1U+1fZkRB5oR3bqCxA2RwNyGHLl1q9QW5hZmi4UY3ceIrLAo3OTybA3AOy0q4p2eubr/2O7hhz4oomLtIPJ5CAAvLZRvioyiXPb28J0LGPHIuoZ5Ku3ib9QKGm4aQpaSWRsAk4OgbeQFWbtLwB0dZYlyyDBTlqQ8wPIjG1ILm8SVHj1d07AgiQaSPkefyqPQphAJQf40Wv4Dr1A9euaKad4iO8wyE41gYIJ5ah/IreO0wUaSWMrH8IXAGQMAkk/Stb24EwMUQ1Z2LD4FHmT50BWKAv+Kd2wX0z+9NFjwMeQ/aqzxe2MkzY+7hfoD/NTTKZ0+mIprwLoitbaFemqbKj/TFH5+oqbhfAmSQzTymecjSG06I40OCUiTJwCebElj8hUdl2pRpBDNHJbTN8KShcSY591IhKOfQEH0p0a9GsA7QX/c2s8vVImYerYIUfNiBUnBbHuLaGL/LjVD7gAE/M5NAdqV1rBF/m3EYPqqEzP8sR/WnVAo7VcWt4YMXSO8Mh0OFjeQYI3LhN9PTrVE7N2sTcXhk4VHLHaCNvtRKSRwHnpCiUZ1ZI2A6V1MZ/6a9/3/uKDmPYjtDDaPxeW6kVJxclmV2AcooOgKDucnYYp1/8S8OkjsO8kBV7iV5tJGCA5GNvUb/OrLd9n7eWQSSwQvIOTtGrMPmRR1BW7e0S7urhp/8AEFvIEiib4E8CP3pU7MzajhjnAXbFG9qeOG2t/BnvZGEcQClsMfvaVBJVBliAOQx1rPEuA6pRcQP3NwF0lsakkUZISVc+IAnIIII6HpUZurgMpltEkdchZIZEOM/FgTaWXPUAmgG7HT/bLMrcH7RpkliYyqMuEchSylRgldJ5AivWlobK5jiQlracMEjZtRhkVdfgLZPdsPuk+FguNjU9vdTIX7myKF2LsZJY0Bc4BZu7LknYZxjNEcP4S/e9/cOry40xqgIjiU/FozuzNtljvsBsKKHmu7i5ldLdlihQlXnK63Zx8SwqfDheRds77AUBxq0FuYg819NJNJoUC4WLcIzk7BEAAX6iioZmsXcOrNbPI0iyINRhLks6yKPFo1FiHAONRBxzrTjPDUvpIZIpLaRYg/gkUSIS4A1EBgQQB9TyoMcMtpZoVmtbucBs4S5VZVyCVIOMMNwRlWOeYzTHhPF2d2hmTu50AYqDqR1O2uJsDK52IIyDz869w9YrO2jieZMRoF1OwXOPIZ5dAN9gKgs5DcXKzKpWGNGVWYFWlLlCSFO4QBNi2CTy23oJ77j0ccndKHlmxnu4l1MB0LkkKg9WI+dRf1G6O4tEA/vuEDf7UI+tadltISRDtOJHacfeLMxKvvzUrjB9MelQ9oIgbmHvwWtAjltiyd9kaDKFG40asZGM0EkvaIx7z28sa/jXTNGPcx+JR6lcUWpSVA8ZVkYZDLggjzGKJ4fbRrGvdBVj5qFGBv5Dpnn050mtrZYb2RYtkki7yVB8KuGwGA5KXBbIAGSuagiv+EgjfGKpnFbO2Y6WkgJ8i6H+auFjwlb5BPc5dXJMcOT3aLkga1HxyHGSTsNgBtQnGeGgXENtBHbprSR2LQhgAmlQABjmzfSpplEqCeycJ3RIm9VCn9q8eCsowF2HkMVbeH9mIbgSaolhnhlaMyW+Y8kYIYY6YIyDnkal4ZaOsj282HZQGjkAxrjzjxAbBwdj55qaZeSlDhDeVLODcEMgkfHOVsewwo/aup3HDlUE+QJ/QZpF2Y4Ri0i23ZdR92Jb+aaXy2v3ay3he0mE3wBc55FXA/wyn94bGnqTtyo3hpk7mLvf/J3a6/z6Rq2/Nmg4ezy6w8zyTupyveEaVPmsagICPPBPrTTNZvEouBrvoh0hheQ/mkIiX6Bz86cUq4Uuqe6k/vWMe0a7/wC9m/SmooS572t7QkcREL3k9jBHEP8AERPA8zHIBZlK4C+eOdWvhlvNHbNif7ZIQWjeTSgbbwqTHtj+71pJxye/uIJbY2Ef+IrJ3huEaIA7BtJAfI54xz60+7N8K+x2cUOouYYwuepI54H7CgSdiu0l1c3N7FcLCBbOEBi1YLnJIy53wAPKrc7gAknAHMnYD3qof/GPD3S2lllVlkuLiSRg4wwGrC5B9KcdqWURIX/8Xep33P8A8eTnV5rq059KDI7QF/8A14JZ1/GNMcZ/K8hGr3UEVt/Urgc7Xb+2dC2PQMqj60zRhjIxjGRjcY6cqpsbTtfQXLxMqPI0aktusRRtAdMeEsw1c+oosLJa8djZxGweKU8o5RoJ/Kfhb/STTGhOJ8PjmjKSDK888ipG+pT91h0PSlsN/L9mtwCDLL4Q5GQBhiXx1OlcgeZoh28iqMsQB5k4H1pfLa2kp3W3dv8AQW+m9Yj7OQ5zIvev+OXxnPoD4R7AAVX+E8QjuJVjMEBRzJsIipRUOEbUdmzjpiirNBwaCM5SGIHzCLn9edG0nn4Y8A127NhQSYWYsjDGcKTko3lvjNF/1VO5WXfDAaQB4iTyAHU5ztRGL7hCSsHOpZF2WRCVcDyyOY9DkbnzqJbS4XlMj+Rkj3+ZjIB/Stka4ff/AA4h5HMj/PBAB/WoFupNekXETt5d2cZ8tSnAorZ7K4f4p1Qde6j8XyLk4/SiOH8OSEELnLHLMxLOx82J5n6VEeKshAmTSCcB1OY8+ROMr8/1pjQIksJbYnuQJISSe6J0shO50E7Fc5Ok8snBoa8MMkolf7RFIEKZAdfCTkjwgg7jmKby8aiB06tRHRAWP+0VoeMp1Ei+6Pj9qgWW13FEndwQzONzhUbcnclnfAyTuSTms2XDnMjTzYDsulUByI1zqIz1YnGT6CnMNwrjKsG9jWWFAh7Q+G3lI56CB7kY/msWlkEjRcfCoH6ACp+0UeYgv45EX6gmi3j3oQL4RxWO5iEsZyp2IOzKw2KsOjDqKLdwASeQ3PtVV7AWr6Z5mGlZnDIu+MAYzg+Z69cU942+IHA5sNA92IX+c1Ua8AixAp6vqkPu7F/2IpjUcMYVQo5AAD2AwKTdtEnaylS3QvI404UgHDHDEEkb6c0D4LWMeoqkdjbOyMzCKO4guIANcUrybBhgEqWKsDg70X2zsXjhnuVvZ4WjXUqgr3II5AoRuCfXO9Ba6w6AjBwQRgg7gg7cutLuzl1LJaQSTrpleMF1xjBPPbp7VJPxElikS62HxHOEX8x/gUEKcEMX/ryNGv8Alka4x+UHdPYHHpUpFz+KD30v+2a1lMyqXeSFFG58LEAepJryXM2kMFjlUjmjFSR6Z2NB5+FtJ/5pNa/5ajQh/N95hz2yBvU1/wAPEiBQSjKQyMAPCw5beWMjHkTW9lfrKDpzkbMpGGU+RB5VNLOqjLEAeZOKABOIuo0zxsP748sh9dvEp9/1oOwitYdJV3PdqVQOWOgHnjbr60y/rMX4s+ysfqBUkXEY2OzjPrsfrQDPxFpAVhRt/wD8jDSoHnvuT6AYqK9tO6WAqCywtuBucEFSw9QTmmxNYou0ccwkXKEEEYyOlBcEiaNFiZMafvggqx/F55POppOFITkAqTzKErn3xtWv9Pb/ADpMfL/igl4jKixt3mNJGMHr6DzOaXOjGKCJyQG2f8RAGQpPTO29HQ8MRW1HLsOrnUR7eVTXVsJF0ty+oPQj1oPRQLGuFAVR0AAFV2G5cQpKJWZ3k+AkMrAsRpA6YH7U4VZk22kXz+FsevQ1FGqoci3II8gv032qDe+4Yp8aeCQcmXbPXDdCK3sJ+8jViMEjcevWo5RNJtgRr1OdTEenQUXFEFAUDYbCgWcSTMsK/wB5b9BRZWopFzcD+1D9TiiiKAgUDxDxPCnm+o+yjP74o2gh4rgn8CY+bH/gVUH5pbxVLrKm3aHGDqWRXOfUFD5dKY0JPxiFH0PLGrDfDMAcfOgVcL7PyRTTXcjLJcyIFCr4I1Vc6VGcnOeppGLe9km7y9tDKqtmKOOVDEn9xV8FmHPJz7Ve1lBAIYYPIg7Gshh0oModhtj0pXwmcIzRPs4diM/fB3BHn5GmeaiubRJBh1B/ceoxQA8cspJysa6RHnL6hkMByXA8+dSdn4XS3RJAAy5U45YBOMemK2WwZfhlcDyOG/es/wBPY/FK5HkMD9qDTY3AK9EIfH+3PrWLGFZSZH8R1EAHkoBwMD+aNt7dUGFGBQslmyMXjPPdkPwn1HkaAbjt86NGkerfJbRjOkD19cUTw9RNChkCsSM8h/3NRTaXIMsLahyI358+VTJdkABIm25dBQYtwYpNGSyMMrnmPSsmd5GIjwqjYuep9BW9tbtq1uRnkAOSjr86ht5u5JR/hJyrdN/Og9cRBMapZCTyAxv8qzFHJjKu35XA/cVtdQlnSRCpK529DRYk2y2B50EFre6iVYaXHTofat57xU5nc8gNyaHD65QV5KDlv4rHDsFnJ+PVv5gdKCT7e3MRt88D969/UgPiVl9SNvpUPGH3jUkgFt+nL1rPDzlnAyU6ZoDkkDDIORWTQDJ3cq6eTcxRzUAUG8sh8gBRVD2I+I+bUTQZBoLhxyZH/E/0Gw/mprmXSjHyFaWKYjX2zQFVQuIh7SaSa6ginhmlA7wYLxqcKoIYfCPQ9au9zFqUqCVyOY5j2pLJ2X7zSJ5pJUVgwQ4AJHLVjnigN4vFAtv4omeNcYRASfkFIpJ2CTU08kZYW7MBHExOUI2bY7rk9KeX4uQ3+CYtGOThsg+4ofs1wRrfvWdg0kz62wMKDy2HsBQM7u60AbZY7AedRLBK27Pp9FH8mtOIalZZFGoLzHXB8qmW7DqShBJ/7vQCRXAaVolmYuoyQQDUxvHjIEgBU/eX+RQdnwVo5hJqLZB1Z8zR9/cKEKnckbDnQFmQYznbzob+prnCgt7ChJBgRI3wnn/Apg2EQ42AG2KCL+pY5o4+VTQ3ivyO/l1pDwS5dpNycEE88jntTe9tQQWGzDfNAbmtXUEYO4oL7cdC4+Jtq99izu7sfbYUEh4eh5bexr39NTrk+5NBpGGPhDY881O+uPfOpfXmKA5FAGAAKHnscnUp0t5jr71utwCurO1D/wBQJ+BS3r0oMusn3lV68skmMKirWPtr9VHtmt478cmyp9aDMFqQ2pjqb6D2qaZsA+1bZqC9fCGgxYjwD13oio7cYQe1b0AHEn8GPMgUUvIUBdNmVF8t6N1VUQ8R4pHAuqRtK5x+tYseLxTZ7ttWPelXaXhkkvdtG6gxtq0sMhvQ+VQcH7ToYHkkQI0ZKvjlt5edFWZpgOZxWddc24xxJbmSBzPjMg0oDjb1FdC7wBc9AKIn1UPLZI2+MHzG37UIjPLvnSvTzNQ8QZIV1Ozc/PzoDjw4fib9algtEXcDfzO5oJInADI5PoantL3XkEYYcxQE3MAcYNDhJF22cevOsTcRVTgZJ8hUZ4g/4P1qCRJGXlFistHJJ8WFXyHOoxxTHxKR+1FRzBhkHNBHc22ylea8qyt8rDDeE1KXqGQoeemg1tF0bagV6Vvc3ygEDcnoKjFqh8qljgVeQoBJYiI1zyzvTFGGnw8q0cZGDQv2Rl+BvlRQYIOo4OvVtTUxBkAbnjnQw7zyWsNC7/E2B6UE/D38JHlWL9tgPM1JEgUYFDXb5ZR60By8q9qrTVWpkoFNvNqlY+W1Hd7Ve4VKcMf7qPMpqo1veEd4xbvHXPMBtqIsuGxRx6AoI653z70OlwTW/emgX3nZKF7iOXSBo6YxvT2TdSo8qCEprPemg1tOJd34JMjHI9Kg4nYLcHJfYfDg9ank8Q3ANBtZL5Y+dA0tboRxhWYEgYqBJtTM4GBj9aFis1G+KLEmNqCThUqkE/ezvSntLdvrQISN+lacQ8DalJBPlUcXEmPMKfcUFhsXzGNXPHWh0l7uUgHY74pRNxaTkMDboKJ4aMgsdzQMEdpScnCg1rdaEwAMsfWlfD7phKU+6TUvFTuGzuKBlFbHGd1NbW98wbQ/61BbXBK5JoC8uCZR7VA6ueKBTgbnyqFr+TGSABS7hr5ZyeYrHGpCcDpQMo+KN5Z9qJt+Iq3XB8qr9kxWbSOW37VLxE6WUjY0Fi72gmlzKPSoxMcD2oG2kPetQP8Avax3lAGU1X+IXjhzhj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eg;base64,/9j/4AAQSkZJRgABAQAAAQABAAD/2wCEAAkGBhQSERUUExQUFRQWFx8aFxcXGBcYFhgYHR0YGBccGBwXHCYfHBwjGhgXHy8gIycpLCwsFx4xNTAqNSYrLCkBCQoKDgwOFA8PFykcFxgpKSkpKSkpKSkpKSkpKSkpKSkpKSwpKSkpKSkpKSkpKSwpKSkpLCwsKSwsKSksKSksKf/AABEIAMwAzAMBIgACEQEDEQH/xAAcAAACAgMBAQAAAAAAAAAAAAAEBQMGAQIHAAj/xAA+EAACAQMCAwYDBwIGAgEFAAABAgMABBESIQUxQQYTIlFhcTKBoRRCUnKRscEVYiNTgqLR8DM0BxYkQ0ST/8QAGgEBAQADAQEAAAAAAAAAAAAAAAECBAUDBv/EACERAQACAgICAgMAAAAAAAAAAAABAgMRBCESMSJhBUFR/9oADAMBAAIRAxEAPwDqTcSEcbO/3eeKqdz28nYkRxYA6uf4FW674cHiKef71RuIcHlRm1KQD5bg1jJAS3/+Q7zWNSJoJxnerZYdtUaQRyeFjyPQnyzVIg4Y8gC9F3xuP4pvw3s7LK4ymlQQcnI5eWaQOi0PJvIB5b1OowAPIUPb7ux+VZAio57hUGWIA9TiszOQpIGSByHM1z/tPf61i7+OUO8yhUwSAAfT0qTIv5YYzUXeA8iD7VV+JXMs9yIIh/hxoHfJ0kk/CvtsaP7N8QWRXUJoaNyjrnIyPI9abDVqW3XD1Y5+E+YOKVdse0r2+FjXJ+8x5KP+a5pxftdcMCQ7+4OKDps/Dm6SvilsvBkzlizn+45H6Vznh/a64C5Mj5z1ORVr4D2rM7d3IMPjII5Goovi1ksq6T8j1HtVYuoJlBU6ZV9efzp3xHjHiKRKZGHPGwHuaQcR4lKmNZiTPIHOaihItaZ0QgfOvfY3kYGUgAfdH81J9vkAy0YZeeUOdqIguVddSnIoyhXO0nAWZ9cY1eY/4quzwkbMCCPSug3F8ifEwB+tCvxOFuYyPVSf4ps0oo3P/Ap/2e4Y2sOQVA+tP7V4T8GjPkAM0TTZop4dMFZ0bZ9ROT94dK14op71CULIAc433phc2qvswB/ih14fp5SSY8tWf3rC+StO7PWmO1+oT8DDBfEMb7A9B5Vabc+Gqxbx4I5n3OafRTbVzLZ63tOodTHgtWupdnkmCDLEAeZpVP2utFOGniz+YVS+1V6kszCfvnCMR3anSoxyJxuc1VuJC2ldUWNYkUZLZOT5b119uE7RZ8QglGY2RvYg0biuM8GvZIo1VQdBYhcLuRXT+zt1I6EOCNOMZ54x1q7DR2wM+lQ2A8GfMk17iD4jPrt+tSxJgAeQqjbND3NgjlWZQShyvoeWazfXyRIWY+w6k9AAOZpP2c4/JcvOrRd33T6QC2Sdgd/I71JBF9wEPJ3iu8b40lkOMjoDW3D+EpbppQczkk7kk8yT1JpXxXtXJbae9tnwzhF0OrEknA2zmn/MA4xn9fnRCHjvCHc649JJGGU8iP4Ncz7Q9n2BKlXUE5yVyPbK11i74pGpxks3koLH6UBPxYY3imx+T/iiuJDgTEMFSUsT0U4q29l+z8qANNhdOSq/e386usfE4pDhWGr8JGlv0IBqG6WoqlW16IXkikGgliVc8nB9f+aUdpbCSV1ZNwFIBDAbn36VbuJW6OCHAYetV6Tg0X3Sy+iuf+aisW6d3EoYgaRv5fWlMT7zPH8GNvIt5imP9Fjzvqb8zE/SiBGAMAYHlRlBbwy1QqH2ZmGSx3Of4oUy65nRnMYXGkDbV6+tFycMKktC+jO5U7qfl0qNoZiRlIWI5HJH8VJmIjcsoiZnUJbjhaOOWG6MNj9Kisp37s58TBioP4scjRQgc/EwHouf3NTJAB7Vzs/OivVG/h4cz3YKLY/eYt9B8gKkEYFTNULNXLtktee5dOuOtPTxkxUiX2BUGjNY0VI1DPTu95wJHYuuEkIILAA5HrnnVcfsLMAQrQsCfvJj6CrQXmIySkY9csQPXfFD23E2fASRGJGQCrKSPMelfUvkyiy7HS6lMkqgL0Rf+atFvbhBgfMnmagh4idQSRSjn4eqt+U/xRgNAJebtGvm2f03oqg1Oq4P9ifVif4FGVVJOK9nWllWZZ5I2QYVQFZN+uluvT2pZ2Isp7eGWW6YlndnK6MMN8Z8JOcgDarfWpFRFX4JYvcy/bLhdPMQREY7tPxMPxt9BtTbjMjCByuchdsc/XHrTEioyKKX8PiQRqY91IzkdfMnrnNU3jfEZvtUcgEiwJMseQRpfUcOWB3IBwAatsnBNJLQuYyTkrgNGT+U8vkaglt7nGP/ALdvUh/2zRAfGuDxyqdY3HJhsynzBqqS8Xk+zR4IaWRzGjH4TgnxfoM+tWq64NJLkTS+A84410qfzEksR6bUp7R8HV4winuyhDRlfuMuw28sZ2osKrd8CXdpXeVuupiF232UchVS4TLHM+nu1GQxyjMGUA4Gcnr6VZb3isqqUnibkQZIhqUg9cc1NIrF7aJgweVio0rlXOkdQMLWLMTcRSQeJWMkY+JW3YDqVPXHkaIu+JqiqRli/wACjmds/KoLi4kuBoRGRG5u4wcf2rzz702sezg7xJDyVNAX+fpXnkyRSNy9KUm3ovtoZ28T6EXyHiP68qNCUxntznltUXc185yeZbJaf47/AB+LWlY33IMpWjUW8VR91WrFm14g2U1jRU08yqMkiq5xTtIBsu5rZw4r5Z1WHjkyVxxu0m8k4HKhzk1X7DirGReZDHSwPL0I9asJJ6V2MXDrWPk5eTmeU/H07/eP30DiFlLMpA32BO2/UfpUcFizSRswVViXCgEk5IxucDAx0qebhsTHJVdXmNm+ZG9aNwSM89Z9GdyPqa6TkI+JTLIVjQhn1hjp30BTkkkbDyxzOaZ1Fb2qRjSiqo8gAKzcThEZjyVST8gT/FALwzcyv+KQgey4X/mpeJcRSCJ5ZDpRBlj6fKteExFYYweekE+58R+poplB5jPvRXLeP8aF21o32lU7y5QJDHKPDHuzNNgjxEADHIZxud6d9suPiK8iilmkS2MbM/cE6w4OQZNALLHp5EczTbivYiC4uYJ2SPEIbwd2mHLYwWOPu4yKHXs9dW91czW5gkW5IJExZWjIGkAMoOpP7dsdKI27BXUssDyM7SQtITbM5BkaHoXP5s4zvimt/wAQIfu4k7yQjOM6VUcgXboOeAMk0J2M7NNZWxjZw7NI0jaRhAznJVAdwo8q9c3Rtbh5JATBKFzIBnumXK+McwjA51YODnNBs9tc4JaeOPAyQsWQB6s7cvXagbK8mmjEtvLDcISR4kaIkjnggnHzXrTDjlibyEJDKojkI7x1IJ7vmQnNcscA55Amo+z3CJbYTiRtStMzo2FHhYKTkAYU6gdvnQQWnFhIzRujRTKMtG2DleQZCNmXpkeVV7tPxeKAZkkVB0z19qa8VuUnuou68RgLmWVfhUFCvd6hszMSp0jONAJ5iuC9sbuSa8m7xy5SQqDyCqD4cY2FFhY7vtxbFti59lP81NaccikKqCwLcgysM+xxiqDw/hLzyLHGpLHn5D3I5Cusdleya2q7nW5G7HOAf7fICtfLmrjj7bGLHa8/Qqx4ZjdhvTJIKIihqVIa5V72yTuXQrSKxqC68g2oAxVYza557CkfGbuKJTpILeQrQzcPJefKkN3DyqUjxsBmwo3pRd3/AEX9aXnjBlZlYFWQ7jpjoR6GgDxFn/8AEoI/GxIU+w5ketbvG/GzHyyPDPz49UQ8VsppOTrjy3FLI+ASddHuWz9AKYT38iNhpIQeeMPy96l/qLqMumV/Eh1DHsd8V2qUikaiHKtabTuZa2HChHgk6mHLoB7D+TRhatUmDAFSCPOvZqkO3XFsnezJFbQMkKrqySrsxUtpXbA8ONz+IUbb2RMSTWkjJrRXVJCXibUAQCGJK7Hmp222pZO9mzTarqeMTNqljIePVkBceKMMFKjGAaarx8MoS1heXAwDoaKFegy7geED8OT5VnDU0P4TxHv4w+ko2SroeaOpwwOOfv1BFQdoW/wdHWV0jH+pgG/26qn4PYmKPDsGdmLOwGAWY5OkdFHIegFC8ROu6to+i65T/pARf90n0qqbkVFcTrGjO7BVUamYnAAHMn0qQmqH2ta7a5zLZSzWMPjVYpYgJWXxapldgSqnknLqeVFWbs/2pt71HkgcskbaWLKUAOM/e9N60sO2NnPL3UVzE8hzhVbdsc9PRvlmqD2a4dPe8EukhSSOaeRpQzjQkodtWlGHMaF056ZqPtDeyzf02yWye1nEyMpYxZRY/jZRGS2jn4jiiOt17RmgeN8U+zwvKF1EYCrnGpnYIgz0yzDel6dlzJ4ruV5m/ArNHbr6KiEavzOSdqqi5uzVuzau6CseZjLIT/8AzYZqE9kbb76O/pJLK4/Rmx9KQ8Ris0u4rZbRCrMqSShtPdSOrNEoxuWYLnYjGpfOm78Eng8VrM7gc4Lhy6MPJJG8cbeRJYelRHu0EiQQYUKqgbKoCgewFcf4t2fju5M/C531LgH/AFDkatnbftMLiOExhgrpqIbYqclWVvVWBBoTs3wOd2DLExB2LHYb9QWxmsL+Wp8fb0prffpJwLs5HboFQEkjxMfiY+tP7e29KzDpcmO2mtZZ1J1xtIRjScMPCCcjr0FG2/GxE6x3UBtmc6UfIkgdjyAkAGlj0DgZyK59eLe07vLctyK16rDC8OyN6W8Zv5bcgxwNKn3ijDvFPohxqHsc1bniz/3/AL/0VWOKdpbRGKGZWcHBRA0rA+REYbB962q8etf08LZ7Wc/7Q9plmIP2iaBhsVKsnyZXXGaRzcZQ7Jrkb+1Tv7k4Aq6cV7RWx2LuvkXilQcvNlx0pJcFWGpGV18wcj9RXtqIY7mVeW1dhIz4DyLpAB2UY236nJrPDrsFQh8LqMFTz2228xTF1oe5skceJQfLz+RG4oy0XSRuJJG7ssGAVd1A255zvRFnb91GoYjYbnp5n5Vj+mAcnlA/Pn9xWP6Yn3tT/nYkfpyoRCLho+Mr8BbK9OgyR6Zo4LWNONhU8S7VJZxDvKdr7fIV5DETyEySQ+28igZ+dNg2d+frz+tVvs9cF57mHvWuLZAgBkKy4kIYyR6seMBdB3zgnGa2htvsl5DFD/4LgSf4eSVieNQ4aPPwowJBQbAgEAZNejUWMUnszrvrhukSRxD3OZX/AHSnBpL2U8UTzf580kg/Lq0J/sjFUOhUd1aCSNkcZR1KsPNSMEbb8q9dXCxxtIxwqgsx9ACT9BVO7P8AaTiVzFHMtramKXBB79lkVCdiylWGcb4zUFjuOzkbWy2yGSCNQAvcyNGwC8gGG+KH4H2Ot7V2kRWaVhhpZXaSUjy1NyHoKD4123EVwbaC3mu51XVIkWkCNemtnONR6KN/1xTLsz2hjvoFni1AEkMrDDo42ZW9Qf3FATxbha3MLwuSFcc1OGBBDKy+oYAj2pTDx6e38F5C7Y//AGIEMkTerovjjPUgBl3O4p9POqKWdlVRzZiAB7k7UoPbK0+7Iz+sUcsg/WNCPrQVd7PhRKyfa4lnW4FwZnIEzOG1kMCBtjw4xsAKsf8A9XiU6bON7h+jaWjgTyMkjAbeihiaJt+1NpIwUTKGPISZRifQSBSTThh86CncW4GYLO38JuDBcLNMFXxSai5lZF57NIXCddGOdWTh/Eo5oxLC6yJjIKEHJHT0O2MHlRdKLrsrbtIZUDQynnJA7RM35tBw3+oGqKZ2P7P3K3Fu00cwEQmd++7kIk0pJzB3bFmJBYEtsATjerj2qeAWsv2nSYWUgqdy5xsqDmz5+EDJz5YrB4BJ0vrzHlqhJ/Xu81tZ9l4EkErB5ZR8MkztK6/l1eFf9IFFVyaGZoeHWk7tGZlInIYh2McYbudQ3Bbr1IRgOdPLu3S0tXMMSqscbMEjAUHSC2NvOjeMcGjuY+7kBxkMrKSro43V0Ybqw8/3pX3d9F4T3N2n4i3cTY/uwpRj6jTnyqCu8L4ZLNFFcSXTyGRAzRr3fceIZCqMahpyBknOQc1U+1fZkRB5oR3bqCxA2RwNyGHLl1q9QW5hZmi4UY3ceIrLAo3OTybA3AOy0q4p2eubr/2O7hhz4oomLtIPJ5CAAvLZRvioyiXPb28J0LGPHIuoZ5Ku3ib9QKGm4aQpaSWRsAk4OgbeQFWbtLwB0dZYlyyDBTlqQ8wPIjG1ILm8SVHj1d07AgiQaSPkefyqPQphAJQf40Wv4Dr1A9euaKad4iO8wyE41gYIJ5ah/IreO0wUaSWMrH8IXAGQMAkk/Stb24EwMUQ1Z2LD4FHmT50BWKAv+Kd2wX0z+9NFjwMeQ/aqzxe2MkzY+7hfoD/NTTKZ0+mIprwLoitbaFemqbKj/TFH5+oqbhfAmSQzTymecjSG06I40OCUiTJwCebElj8hUdl2pRpBDNHJbTN8KShcSY591IhKOfQEH0p0a9GsA7QX/c2s8vVImYerYIUfNiBUnBbHuLaGL/LjVD7gAE/M5NAdqV1rBF/m3EYPqqEzP8sR/WnVAo7VcWt4YMXSO8Mh0OFjeQYI3LhN9PTrVE7N2sTcXhk4VHLHaCNvtRKSRwHnpCiUZ1ZI2A6V1MZ/6a9/3/uKDmPYjtDDaPxeW6kVJxclmV2AcooOgKDucnYYp1/8S8OkjsO8kBV7iV5tJGCA5GNvUb/OrLd9n7eWQSSwQvIOTtGrMPmRR1BW7e0S7urhp/8AEFvIEiib4E8CP3pU7MzajhjnAXbFG9qeOG2t/BnvZGEcQClsMfvaVBJVBliAOQx1rPEuA6pRcQP3NwF0lsakkUZISVc+IAnIIII6HpUZurgMpltEkdchZIZEOM/FgTaWXPUAmgG7HT/bLMrcH7RpkliYyqMuEchSylRgldJ5AivWlobK5jiQlracMEjZtRhkVdfgLZPdsPuk+FguNjU9vdTIX7myKF2LsZJY0Bc4BZu7LknYZxjNEcP4S/e9/cOry40xqgIjiU/FozuzNtljvsBsKKHmu7i5ldLdlihQlXnK63Zx8SwqfDheRds77AUBxq0FuYg819NJNJoUC4WLcIzk7BEAAX6iioZmsXcOrNbPI0iyINRhLks6yKPFo1FiHAONRBxzrTjPDUvpIZIpLaRYg/gkUSIS4A1EBgQQB9TyoMcMtpZoVmtbucBs4S5VZVyCVIOMMNwRlWOeYzTHhPF2d2hmTu50AYqDqR1O2uJsDK52IIyDz869w9YrO2jieZMRoF1OwXOPIZ5dAN9gKgs5DcXKzKpWGNGVWYFWlLlCSFO4QBNi2CTy23oJ77j0ccndKHlmxnu4l1MB0LkkKg9WI+dRf1G6O4tEA/vuEDf7UI+tadltISRDtOJHacfeLMxKvvzUrjB9MelQ9oIgbmHvwWtAjltiyd9kaDKFG40asZGM0EkvaIx7z28sa/jXTNGPcx+JR6lcUWpSVA8ZVkYZDLggjzGKJ4fbRrGvdBVj5qFGBv5Dpnn050mtrZYb2RYtkki7yVB8KuGwGA5KXBbIAGSuagiv+EgjfGKpnFbO2Y6WkgJ8i6H+auFjwlb5BPc5dXJMcOT3aLkga1HxyHGSTsNgBtQnGeGgXENtBHbprSR2LQhgAmlQABjmzfSpplEqCeycJ3RIm9VCn9q8eCsowF2HkMVbeH9mIbgSaolhnhlaMyW+Y8kYIYY6YIyDnkal4ZaOsj282HZQGjkAxrjzjxAbBwdj55qaZeSlDhDeVLODcEMgkfHOVsewwo/aup3HDlUE+QJ/QZpF2Y4Ri0i23ZdR92Jb+aaXy2v3ay3he0mE3wBc55FXA/wyn94bGnqTtyo3hpk7mLvf/J3a6/z6Rq2/Nmg4ezy6w8zyTupyveEaVPmsagICPPBPrTTNZvEouBrvoh0hheQ/mkIiX6Bz86cUq4Uuqe6k/vWMe0a7/wC9m/SmooS572t7QkcREL3k9jBHEP8AERPA8zHIBZlK4C+eOdWvhlvNHbNif7ZIQWjeTSgbbwqTHtj+71pJxye/uIJbY2Ef+IrJ3huEaIA7BtJAfI54xz60+7N8K+x2cUOouYYwuepI54H7CgSdiu0l1c3N7FcLCBbOEBi1YLnJIy53wAPKrc7gAknAHMnYD3qof/GPD3S2lllVlkuLiSRg4wwGrC5B9KcdqWURIX/8Xep33P8A8eTnV5rq059KDI7QF/8A14JZ1/GNMcZ/K8hGr3UEVt/Urgc7Xb+2dC2PQMqj60zRhjIxjGRjcY6cqpsbTtfQXLxMqPI0aktusRRtAdMeEsw1c+oosLJa8djZxGweKU8o5RoJ/Kfhb/STTGhOJ8PjmjKSDK888ipG+pT91h0PSlsN/L9mtwCDLL4Q5GQBhiXx1OlcgeZoh28iqMsQB5k4H1pfLa2kp3W3dv8AQW+m9Yj7OQ5zIvev+OXxnPoD4R7AAVX+E8QjuJVjMEBRzJsIipRUOEbUdmzjpiirNBwaCM5SGIHzCLn9edG0nn4Y8A127NhQSYWYsjDGcKTko3lvjNF/1VO5WXfDAaQB4iTyAHU5ztRGL7hCSsHOpZF2WRCVcDyyOY9DkbnzqJbS4XlMj+Rkj3+ZjIB/Stka4ff/AA4h5HMj/PBAB/WoFupNekXETt5d2cZ8tSnAorZ7K4f4p1Qde6j8XyLk4/SiOH8OSEELnLHLMxLOx82J5n6VEeKshAmTSCcB1OY8+ROMr8/1pjQIksJbYnuQJISSe6J0shO50E7Fc5Ok8snBoa8MMkolf7RFIEKZAdfCTkjwgg7jmKby8aiB06tRHRAWP+0VoeMp1Ei+6Pj9qgWW13FEndwQzONzhUbcnclnfAyTuSTms2XDnMjTzYDsulUByI1zqIz1YnGT6CnMNwrjKsG9jWWFAh7Q+G3lI56CB7kY/msWlkEjRcfCoH6ACp+0UeYgv45EX6gmi3j3oQL4RxWO5iEsZyp2IOzKw2KsOjDqKLdwASeQ3PtVV7AWr6Z5mGlZnDIu+MAYzg+Z69cU942+IHA5sNA92IX+c1Ua8AixAp6vqkPu7F/2IpjUcMYVQo5AAD2AwKTdtEnaylS3QvI404UgHDHDEEkb6c0D4LWMeoqkdjbOyMzCKO4guIANcUrybBhgEqWKsDg70X2zsXjhnuVvZ4WjXUqgr3II5AoRuCfXO9Ba6w6AjBwQRgg7gg7cutLuzl1LJaQSTrpleMF1xjBPPbp7VJPxElikS62HxHOEX8x/gUEKcEMX/ryNGv8Alka4x+UHdPYHHpUpFz+KD30v+2a1lMyqXeSFFG58LEAepJryXM2kMFjlUjmjFSR6Z2NB5+FtJ/5pNa/5ajQh/N95hz2yBvU1/wAPEiBQSjKQyMAPCw5beWMjHkTW9lfrKDpzkbMpGGU+RB5VNLOqjLEAeZOKABOIuo0zxsP748sh9dvEp9/1oOwitYdJV3PdqVQOWOgHnjbr60y/rMX4s+ysfqBUkXEY2OzjPrsfrQDPxFpAVhRt/wD8jDSoHnvuT6AYqK9tO6WAqCywtuBucEFSw9QTmmxNYou0ccwkXKEEEYyOlBcEiaNFiZMafvggqx/F55POppOFITkAqTzKErn3xtWv9Pb/ADpMfL/igl4jKixt3mNJGMHr6DzOaXOjGKCJyQG2f8RAGQpPTO29HQ8MRW1HLsOrnUR7eVTXVsJF0ty+oPQj1oPRQLGuFAVR0AAFV2G5cQpKJWZ3k+AkMrAsRpA6YH7U4VZk22kXz+FsevQ1FGqoci3II8gv032qDe+4Yp8aeCQcmXbPXDdCK3sJ+8jViMEjcevWo5RNJtgRr1OdTEenQUXFEFAUDYbCgWcSTMsK/wB5b9BRZWopFzcD+1D9TiiiKAgUDxDxPCnm+o+yjP74o2gh4rgn8CY+bH/gVUH5pbxVLrKm3aHGDqWRXOfUFD5dKY0JPxiFH0PLGrDfDMAcfOgVcL7PyRTTXcjLJcyIFCr4I1Vc6VGcnOeppGLe9km7y9tDKqtmKOOVDEn9xV8FmHPJz7Ve1lBAIYYPIg7Gshh0oModhtj0pXwmcIzRPs4diM/fB3BHn5GmeaiubRJBh1B/ceoxQA8cspJysa6RHnL6hkMByXA8+dSdn4XS3RJAAy5U45YBOMemK2WwZfhlcDyOG/es/wBPY/FK5HkMD9qDTY3AK9EIfH+3PrWLGFZSZH8R1EAHkoBwMD+aNt7dUGFGBQslmyMXjPPdkPwn1HkaAbjt86NGkerfJbRjOkD19cUTw9RNChkCsSM8h/3NRTaXIMsLahyI358+VTJdkABIm25dBQYtwYpNGSyMMrnmPSsmd5GIjwqjYuep9BW9tbtq1uRnkAOSjr86ht5u5JR/hJyrdN/Og9cRBMapZCTyAxv8qzFHJjKu35XA/cVtdQlnSRCpK529DRYk2y2B50EFre6iVYaXHTofat57xU5nc8gNyaHD65QV5KDlv4rHDsFnJ+PVv5gdKCT7e3MRt88D969/UgPiVl9SNvpUPGH3jUkgFt+nL1rPDzlnAyU6ZoDkkDDIORWTQDJ3cq6eTcxRzUAUG8sh8gBRVD2I+I+bUTQZBoLhxyZH/E/0Gw/mprmXSjHyFaWKYjX2zQFVQuIh7SaSa6ginhmlA7wYLxqcKoIYfCPQ9au9zFqUqCVyOY5j2pLJ2X7zSJ5pJUVgwQ4AJHLVjnigN4vFAtv4omeNcYRASfkFIpJ2CTU08kZYW7MBHExOUI2bY7rk9KeX4uQ3+CYtGOThsg+4ofs1wRrfvWdg0kz62wMKDy2HsBQM7u60AbZY7AedRLBK27Pp9FH8mtOIalZZFGoLzHXB8qmW7DqShBJ/7vQCRXAaVolmYuoyQQDUxvHjIEgBU/eX+RQdnwVo5hJqLZB1Z8zR9/cKEKnckbDnQFmQYznbzob+prnCgt7ChJBgRI3wnn/Apg2EQ42AG2KCL+pY5o4+VTQ3ivyO/l1pDwS5dpNycEE88jntTe9tQQWGzDfNAbmtXUEYO4oL7cdC4+Jtq99izu7sfbYUEh4eh5bexr39NTrk+5NBpGGPhDY881O+uPfOpfXmKA5FAGAAKHnscnUp0t5jr71utwCurO1D/wBQJ+BS3r0oMusn3lV68skmMKirWPtr9VHtmt478cmyp9aDMFqQ2pjqb6D2qaZsA+1bZqC9fCGgxYjwD13oio7cYQe1b0AHEn8GPMgUUvIUBdNmVF8t6N1VUQ8R4pHAuqRtK5x+tYseLxTZ7ttWPelXaXhkkvdtG6gxtq0sMhvQ+VQcH7ToYHkkQI0ZKvjlt5edFWZpgOZxWddc24xxJbmSBzPjMg0oDjb1FdC7wBc9AKIn1UPLZI2+MHzG37UIjPLvnSvTzNQ8QZIV1Ozc/PzoDjw4fib9algtEXcDfzO5oJInADI5PoantL3XkEYYcxQE3MAcYNDhJF22cevOsTcRVTgZJ8hUZ4g/4P1qCRJGXlFistHJJ8WFXyHOoxxTHxKR+1FRzBhkHNBHc22ylea8qyt8rDDeE1KXqGQoeemg1tF0bagV6Vvc3ygEDcnoKjFqh8qljgVeQoBJYiI1zyzvTFGGnw8q0cZGDQv2Rl+BvlRQYIOo4OvVtTUxBkAbnjnQw7zyWsNC7/E2B6UE/D38JHlWL9tgPM1JEgUYFDXb5ZR60By8q9qrTVWpkoFNvNqlY+W1Hd7Ve4VKcMf7qPMpqo1veEd4xbvHXPMBtqIsuGxRx6AoI653z70OlwTW/emgX3nZKF7iOXSBo6YxvT2TdSo8qCEprPemg1tOJd34JMjHI9Kg4nYLcHJfYfDg9ank8Q3ANBtZL5Y+dA0tboRxhWYEgYqBJtTM4GBj9aFis1G+KLEmNqCThUqkE/ezvSntLdvrQISN+lacQ8DalJBPlUcXEmPMKfcUFhsXzGNXPHWh0l7uUgHY74pRNxaTkMDboKJ4aMgsdzQMEdpScnCg1rdaEwAMsfWlfD7phKU+6TUvFTuGzuKBlFbHGd1NbW98wbQ/61BbXBK5JoC8uCZR7VA6ueKBTgbnyqFr+TGSABS7hr5ZyeYrHGpCcDpQMo+KN5Z9qJt+Iq3XB8qr9kxWbSOW37VLxE6WUjY0Fi72gmlzKPSoxMcD2oG2kPetQP8Avax3lAGU1X+IXjhzhj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eg;base64,/9j/4AAQSkZJRgABAQAAAQABAAD/2wCEAAkGBhQSERUUExQUFRQWFx8aFxcXGBcYFhgYHR0YGBccGBwXHCYfHBwjGhgXHy8gIycpLCwsFx4xNTAqNSYrLCkBCQoKDgwOFA8PFykcFxgpKSkpKSkpKSkpKSkpKSkpKSkpKSwpKSkpKSkpKSkpKSwpKSkpLCwsKSwsKSksKSksKf/AABEIAMwAzAMBIgACEQEDEQH/xAAcAAACAgMBAQAAAAAAAAAAAAAEBQMGAQIHAAj/xAA+EAACAQMCAwYDBwIGAgEFAAABAgMABBESIQUxQQYTIlFhcTKBoRRCUnKRscEVYiNTgqLR8DM0BxYkQ0ST/8QAGgEBAQADAQEAAAAAAAAAAAAAAAECBAUDBv/EACERAQACAgICAgMAAAAAAAAAAAABAgMRBCESMSJhBUFR/9oADAMBAAIRAxEAPwDqTcSEcbO/3eeKqdz28nYkRxYA6uf4FW674cHiKef71RuIcHlRm1KQD5bg1jJAS3/+Q7zWNSJoJxnerZYdtUaQRyeFjyPQnyzVIg4Y8gC9F3xuP4pvw3s7LK4ymlQQcnI5eWaQOi0PJvIB5b1OowAPIUPb7ux+VZAio57hUGWIA9TiszOQpIGSByHM1z/tPf61i7+OUO8yhUwSAAfT0qTIv5YYzUXeA8iD7VV+JXMs9yIIh/hxoHfJ0kk/CvtsaP7N8QWRXUJoaNyjrnIyPI9abDVqW3XD1Y5+E+YOKVdse0r2+FjXJ+8x5KP+a5pxftdcMCQ7+4OKDps/Dm6SvilsvBkzlizn+45H6Vznh/a64C5Mj5z1ORVr4D2rM7d3IMPjII5Goovi1ksq6T8j1HtVYuoJlBU6ZV9efzp3xHjHiKRKZGHPGwHuaQcR4lKmNZiTPIHOaihItaZ0QgfOvfY3kYGUgAfdH81J9vkAy0YZeeUOdqIguVddSnIoyhXO0nAWZ9cY1eY/4quzwkbMCCPSug3F8ifEwB+tCvxOFuYyPVSf4ps0oo3P/Ap/2e4Y2sOQVA+tP7V4T8GjPkAM0TTZop4dMFZ0bZ9ROT94dK14op71CULIAc433phc2qvswB/ih14fp5SSY8tWf3rC+StO7PWmO1+oT8DDBfEMb7A9B5Vabc+Gqxbx4I5n3OafRTbVzLZ63tOodTHgtWupdnkmCDLEAeZpVP2utFOGniz+YVS+1V6kszCfvnCMR3anSoxyJxuc1VuJC2ldUWNYkUZLZOT5b119uE7RZ8QglGY2RvYg0biuM8GvZIo1VQdBYhcLuRXT+zt1I6EOCNOMZ54x1q7DR2wM+lQ2A8GfMk17iD4jPrt+tSxJgAeQqjbND3NgjlWZQShyvoeWazfXyRIWY+w6k9AAOZpP2c4/JcvOrRd33T6QC2Sdgd/I71JBF9wEPJ3iu8b40lkOMjoDW3D+EpbppQczkk7kk8yT1JpXxXtXJbae9tnwzhF0OrEknA2zmn/MA4xn9fnRCHjvCHc649JJGGU8iP4Ncz7Q9n2BKlXUE5yVyPbK11i74pGpxks3koLH6UBPxYY3imx+T/iiuJDgTEMFSUsT0U4q29l+z8qANNhdOSq/e386usfE4pDhWGr8JGlv0IBqG6WoqlW16IXkikGgliVc8nB9f+aUdpbCSV1ZNwFIBDAbn36VbuJW6OCHAYetV6Tg0X3Sy+iuf+aisW6d3EoYgaRv5fWlMT7zPH8GNvIt5imP9Fjzvqb8zE/SiBGAMAYHlRlBbwy1QqH2ZmGSx3Of4oUy65nRnMYXGkDbV6+tFycMKktC+jO5U7qfl0qNoZiRlIWI5HJH8VJmIjcsoiZnUJbjhaOOWG6MNj9Kisp37s58TBioP4scjRQgc/EwHouf3NTJAB7Vzs/OivVG/h4cz3YKLY/eYt9B8gKkEYFTNULNXLtktee5dOuOtPTxkxUiX2BUGjNY0VI1DPTu95wJHYuuEkIILAA5HrnnVcfsLMAQrQsCfvJj6CrQXmIySkY9csQPXfFD23E2fASRGJGQCrKSPMelfUvkyiy7HS6lMkqgL0Rf+atFvbhBgfMnmagh4idQSRSjn4eqt+U/xRgNAJebtGvm2f03oqg1Oq4P9ifVif4FGVVJOK9nWllWZZ5I2QYVQFZN+uluvT2pZ2Isp7eGWW6YlndnK6MMN8Z8JOcgDarfWpFRFX4JYvcy/bLhdPMQREY7tPxMPxt9BtTbjMjCByuchdsc/XHrTEioyKKX8PiQRqY91IzkdfMnrnNU3jfEZvtUcgEiwJMseQRpfUcOWB3IBwAatsnBNJLQuYyTkrgNGT+U8vkaglt7nGP/ALdvUh/2zRAfGuDxyqdY3HJhsynzBqqS8Xk+zR4IaWRzGjH4TgnxfoM+tWq64NJLkTS+A84410qfzEksR6bUp7R8HV4winuyhDRlfuMuw28sZ2osKrd8CXdpXeVuupiF232UchVS4TLHM+nu1GQxyjMGUA4Gcnr6VZb3isqqUnibkQZIhqUg9cc1NIrF7aJgweVio0rlXOkdQMLWLMTcRSQeJWMkY+JW3YDqVPXHkaIu+JqiqRli/wACjmds/KoLi4kuBoRGRG5u4wcf2rzz702sezg7xJDyVNAX+fpXnkyRSNy9KUm3ovtoZ28T6EXyHiP68qNCUxntznltUXc185yeZbJaf47/AB+LWlY33IMpWjUW8VR91WrFm14g2U1jRU08yqMkiq5xTtIBsu5rZw4r5Z1WHjkyVxxu0m8k4HKhzk1X7DirGReZDHSwPL0I9asJJ6V2MXDrWPk5eTmeU/H07/eP30DiFlLMpA32BO2/UfpUcFizSRswVViXCgEk5IxucDAx0qebhsTHJVdXmNm+ZG9aNwSM89Z9GdyPqa6TkI+JTLIVjQhn1hjp30BTkkkbDyxzOaZ1Fb2qRjSiqo8gAKzcThEZjyVST8gT/FALwzcyv+KQgey4X/mpeJcRSCJ5ZDpRBlj6fKteExFYYweekE+58R+poplB5jPvRXLeP8aF21o32lU7y5QJDHKPDHuzNNgjxEADHIZxud6d9suPiK8iilmkS2MbM/cE6w4OQZNALLHp5EczTbivYiC4uYJ2SPEIbwd2mHLYwWOPu4yKHXs9dW91czW5gkW5IJExZWjIGkAMoOpP7dsdKI27BXUssDyM7SQtITbM5BkaHoXP5s4zvimt/wAQIfu4k7yQjOM6VUcgXboOeAMk0J2M7NNZWxjZw7NI0jaRhAznJVAdwo8q9c3Rtbh5JATBKFzIBnumXK+McwjA51YODnNBs9tc4JaeOPAyQsWQB6s7cvXagbK8mmjEtvLDcISR4kaIkjnggnHzXrTDjlibyEJDKojkI7x1IJ7vmQnNcscA55Amo+z3CJbYTiRtStMzo2FHhYKTkAYU6gdvnQQWnFhIzRujRTKMtG2DleQZCNmXpkeVV7tPxeKAZkkVB0z19qa8VuUnuou68RgLmWVfhUFCvd6hszMSp0jONAJ5iuC9sbuSa8m7xy5SQqDyCqD4cY2FFhY7vtxbFti59lP81NaccikKqCwLcgysM+xxiqDw/hLzyLHGpLHn5D3I5Cusdleya2q7nW5G7HOAf7fICtfLmrjj7bGLHa8/Qqx4ZjdhvTJIKIihqVIa5V72yTuXQrSKxqC68g2oAxVYza557CkfGbuKJTpILeQrQzcPJefKkN3DyqUjxsBmwo3pRd3/AEX9aXnjBlZlYFWQ7jpjoR6GgDxFn/8AEoI/GxIU+w5ketbvG/GzHyyPDPz49UQ8VsppOTrjy3FLI+ASddHuWz9AKYT38iNhpIQeeMPy96l/qLqMumV/Eh1DHsd8V2qUikaiHKtabTuZa2HChHgk6mHLoB7D+TRhatUmDAFSCPOvZqkO3XFsnezJFbQMkKrqySrsxUtpXbA8ONz+IUbb2RMSTWkjJrRXVJCXibUAQCGJK7Hmp222pZO9mzTarqeMTNqljIePVkBceKMMFKjGAaarx8MoS1heXAwDoaKFegy7geED8OT5VnDU0P4TxHv4w+ko2SroeaOpwwOOfv1BFQdoW/wdHWV0jH+pgG/26qn4PYmKPDsGdmLOwGAWY5OkdFHIegFC8ROu6to+i65T/pARf90n0qqbkVFcTrGjO7BVUamYnAAHMn0qQmqH2ta7a5zLZSzWMPjVYpYgJWXxapldgSqnknLqeVFWbs/2pt71HkgcskbaWLKUAOM/e9N60sO2NnPL3UVzE8hzhVbdsc9PRvlmqD2a4dPe8EukhSSOaeRpQzjQkodtWlGHMaF056ZqPtDeyzf02yWye1nEyMpYxZRY/jZRGS2jn4jiiOt17RmgeN8U+zwvKF1EYCrnGpnYIgz0yzDel6dlzJ4ruV5m/ArNHbr6KiEavzOSdqqi5uzVuzau6CseZjLIT/8AzYZqE9kbb76O/pJLK4/Rmx9KQ8Ris0u4rZbRCrMqSShtPdSOrNEoxuWYLnYjGpfOm78Eng8VrM7gc4Lhy6MPJJG8cbeRJYelRHu0EiQQYUKqgbKoCgewFcf4t2fju5M/C531LgH/AFDkatnbftMLiOExhgrpqIbYqclWVvVWBBoTs3wOd2DLExB2LHYb9QWxmsL+Wp8fb0prffpJwLs5HboFQEkjxMfiY+tP7e29KzDpcmO2mtZZ1J1xtIRjScMPCCcjr0FG2/GxE6x3UBtmc6UfIkgdjyAkAGlj0DgZyK59eLe07vLctyK16rDC8OyN6W8Zv5bcgxwNKn3ijDvFPohxqHsc1bniz/3/AL/0VWOKdpbRGKGZWcHBRA0rA+REYbB962q8etf08LZ7Wc/7Q9plmIP2iaBhsVKsnyZXXGaRzcZQ7Jrkb+1Tv7k4Aq6cV7RWx2LuvkXilQcvNlx0pJcFWGpGV18wcj9RXtqIY7mVeW1dhIz4DyLpAB2UY236nJrPDrsFQh8LqMFTz2228xTF1oe5skceJQfLz+RG4oy0XSRuJJG7ssGAVd1A255zvRFnb91GoYjYbnp5n5Vj+mAcnlA/Pn9xWP6Yn3tT/nYkfpyoRCLho+Mr8BbK9OgyR6Zo4LWNONhU8S7VJZxDvKdr7fIV5DETyEySQ+28igZ+dNg2d+frz+tVvs9cF57mHvWuLZAgBkKy4kIYyR6seMBdB3zgnGa2htvsl5DFD/4LgSf4eSVieNQ4aPPwowJBQbAgEAZNejUWMUnszrvrhukSRxD3OZX/AHSnBpL2U8UTzf580kg/Lq0J/sjFUOhUd1aCSNkcZR1KsPNSMEbb8q9dXCxxtIxwqgsx9ACT9BVO7P8AaTiVzFHMtramKXBB79lkVCdiylWGcb4zUFjuOzkbWy2yGSCNQAvcyNGwC8gGG+KH4H2Ot7V2kRWaVhhpZXaSUjy1NyHoKD4123EVwbaC3mu51XVIkWkCNemtnONR6KN/1xTLsz2hjvoFni1AEkMrDDo42ZW9Qf3FATxbha3MLwuSFcc1OGBBDKy+oYAj2pTDx6e38F5C7Y//AGIEMkTerovjjPUgBl3O4p9POqKWdlVRzZiAB7k7UoPbK0+7Iz+sUcsg/WNCPrQVd7PhRKyfa4lnW4FwZnIEzOG1kMCBtjw4xsAKsf8A9XiU6bON7h+jaWjgTyMkjAbeihiaJt+1NpIwUTKGPISZRifQSBSTThh86CncW4GYLO38JuDBcLNMFXxSai5lZF57NIXCddGOdWTh/Eo5oxLC6yJjIKEHJHT0O2MHlRdKLrsrbtIZUDQynnJA7RM35tBw3+oGqKZ2P7P3K3Fu00cwEQmd++7kIk0pJzB3bFmJBYEtsATjerj2qeAWsv2nSYWUgqdy5xsqDmz5+EDJz5YrB4BJ0vrzHlqhJ/Xu81tZ9l4EkErB5ZR8MkztK6/l1eFf9IFFVyaGZoeHWk7tGZlInIYh2McYbudQ3Bbr1IRgOdPLu3S0tXMMSqscbMEjAUHSC2NvOjeMcGjuY+7kBxkMrKSro43V0Ybqw8/3pX3d9F4T3N2n4i3cTY/uwpRj6jTnyqCu8L4ZLNFFcSXTyGRAzRr3fceIZCqMahpyBknOQc1U+1fZkRB5oR3bqCxA2RwNyGHLl1q9QW5hZmi4UY3ceIrLAo3OTybA3AOy0q4p2eubr/2O7hhz4oomLtIPJ5CAAvLZRvioyiXPb28J0LGPHIuoZ5Ku3ib9QKGm4aQpaSWRsAk4OgbeQFWbtLwB0dZYlyyDBTlqQ8wPIjG1ILm8SVHj1d07AgiQaSPkefyqPQphAJQf40Wv4Dr1A9euaKad4iO8wyE41gYIJ5ah/IreO0wUaSWMrH8IXAGQMAkk/Stb24EwMUQ1Z2LD4FHmT50BWKAv+Kd2wX0z+9NFjwMeQ/aqzxe2MkzY+7hfoD/NTTKZ0+mIprwLoitbaFemqbKj/TFH5+oqbhfAmSQzTymecjSG06I40OCUiTJwCebElj8hUdl2pRpBDNHJbTN8KShcSY591IhKOfQEH0p0a9GsA7QX/c2s8vVImYerYIUfNiBUnBbHuLaGL/LjVD7gAE/M5NAdqV1rBF/m3EYPqqEzP8sR/WnVAo7VcWt4YMXSO8Mh0OFjeQYI3LhN9PTrVE7N2sTcXhk4VHLHaCNvtRKSRwHnpCiUZ1ZI2A6V1MZ/6a9/3/uKDmPYjtDDaPxeW6kVJxclmV2AcooOgKDucnYYp1/8S8OkjsO8kBV7iV5tJGCA5GNvUb/OrLd9n7eWQSSwQvIOTtGrMPmRR1BW7e0S7urhp/8AEFvIEiib4E8CP3pU7MzajhjnAXbFG9qeOG2t/BnvZGEcQClsMfvaVBJVBliAOQx1rPEuA6pRcQP3NwF0lsakkUZISVc+IAnIIII6HpUZurgMpltEkdchZIZEOM/FgTaWXPUAmgG7HT/bLMrcH7RpkliYyqMuEchSylRgldJ5AivWlobK5jiQlracMEjZtRhkVdfgLZPdsPuk+FguNjU9vdTIX7myKF2LsZJY0Bc4BZu7LknYZxjNEcP4S/e9/cOry40xqgIjiU/FozuzNtljvsBsKKHmu7i5ldLdlihQlXnK63Zx8SwqfDheRds77AUBxq0FuYg819NJNJoUC4WLcIzk7BEAAX6iioZmsXcOrNbPI0iyINRhLks6yKPFo1FiHAONRBxzrTjPDUvpIZIpLaRYg/gkUSIS4A1EBgQQB9TyoMcMtpZoVmtbucBs4S5VZVyCVIOMMNwRlWOeYzTHhPF2d2hmTu50AYqDqR1O2uJsDK52IIyDz869w9YrO2jieZMRoF1OwXOPIZ5dAN9gKgs5DcXKzKpWGNGVWYFWlLlCSFO4QBNi2CTy23oJ77j0ccndKHlmxnu4l1MB0LkkKg9WI+dRf1G6O4tEA/vuEDf7UI+tadltISRDtOJHacfeLMxKvvzUrjB9MelQ9oIgbmHvwWtAjltiyd9kaDKFG40asZGM0EkvaIx7z28sa/jXTNGPcx+JR6lcUWpSVA8ZVkYZDLggjzGKJ4fbRrGvdBVj5qFGBv5Dpnn050mtrZYb2RYtkki7yVB8KuGwGA5KXBbIAGSuagiv+EgjfGKpnFbO2Y6WkgJ8i6H+auFjwlb5BPc5dXJMcOT3aLkga1HxyHGSTsNgBtQnGeGgXENtBHbprSR2LQhgAmlQABjmzfSpplEqCeycJ3RIm9VCn9q8eCsowF2HkMVbeH9mIbgSaolhnhlaMyW+Y8kYIYY6YIyDnkal4ZaOsj282HZQGjkAxrjzjxAbBwdj55qaZeSlDhDeVLODcEMgkfHOVsewwo/aup3HDlUE+QJ/QZpF2Y4Ri0i23ZdR92Jb+aaXy2v3ay3he0mE3wBc55FXA/wyn94bGnqTtyo3hpk7mLvf/J3a6/z6Rq2/Nmg4ezy6w8zyTupyveEaVPmsagICPPBPrTTNZvEouBrvoh0hheQ/mkIiX6Bz86cUq4Uuqe6k/vWMe0a7/wC9m/SmooS572t7QkcREL3k9jBHEP8AERPA8zHIBZlK4C+eOdWvhlvNHbNif7ZIQWjeTSgbbwqTHtj+71pJxye/uIJbY2Ef+IrJ3huEaIA7BtJAfI54xz60+7N8K+x2cUOouYYwuepI54H7CgSdiu0l1c3N7FcLCBbOEBi1YLnJIy53wAPKrc7gAknAHMnYD3qof/GPD3S2lllVlkuLiSRg4wwGrC5B9KcdqWURIX/8Xep33P8A8eTnV5rq059KDI7QF/8A14JZ1/GNMcZ/K8hGr3UEVt/Urgc7Xb+2dC2PQMqj60zRhjIxjGRjcY6cqpsbTtfQXLxMqPI0aktusRRtAdMeEsw1c+oosLJa8djZxGweKU8o5RoJ/Kfhb/STTGhOJ8PjmjKSDK888ipG+pT91h0PSlsN/L9mtwCDLL4Q5GQBhiXx1OlcgeZoh28iqMsQB5k4H1pfLa2kp3W3dv8AQW+m9Yj7OQ5zIvev+OXxnPoD4R7AAVX+E8QjuJVjMEBRzJsIipRUOEbUdmzjpiirNBwaCM5SGIHzCLn9edG0nn4Y8A127NhQSYWYsjDGcKTko3lvjNF/1VO5WXfDAaQB4iTyAHU5ztRGL7hCSsHOpZF2WRCVcDyyOY9DkbnzqJbS4XlMj+Rkj3+ZjIB/Stka4ff/AA4h5HMj/PBAB/WoFupNekXETt5d2cZ8tSnAorZ7K4f4p1Qde6j8XyLk4/SiOH8OSEELnLHLMxLOx82J5n6VEeKshAmTSCcB1OY8+ROMr8/1pjQIksJbYnuQJISSe6J0shO50E7Fc5Ok8snBoa8MMkolf7RFIEKZAdfCTkjwgg7jmKby8aiB06tRHRAWP+0VoeMp1Ei+6Pj9qgWW13FEndwQzONzhUbcnclnfAyTuSTms2XDnMjTzYDsulUByI1zqIz1YnGT6CnMNwrjKsG9jWWFAh7Q+G3lI56CB7kY/msWlkEjRcfCoH6ACp+0UeYgv45EX6gmi3j3oQL4RxWO5iEsZyp2IOzKw2KsOjDqKLdwASeQ3PtVV7AWr6Z5mGlZnDIu+MAYzg+Z69cU942+IHA5sNA92IX+c1Ua8AixAp6vqkPu7F/2IpjUcMYVQo5AAD2AwKTdtEnaylS3QvI404UgHDHDEEkb6c0D4LWMeoqkdjbOyMzCKO4guIANcUrybBhgEqWKsDg70X2zsXjhnuVvZ4WjXUqgr3II5AoRuCfXO9Ba6w6AjBwQRgg7gg7cutLuzl1LJaQSTrpleMF1xjBPPbp7VJPxElikS62HxHOEX8x/gUEKcEMX/ryNGv8Alka4x+UHdPYHHpUpFz+KD30v+2a1lMyqXeSFFG58LEAepJryXM2kMFjlUjmjFSR6Z2NB5+FtJ/5pNa/5ajQh/N95hz2yBvU1/wAPEiBQSjKQyMAPCw5beWMjHkTW9lfrKDpzkbMpGGU+RB5VNLOqjLEAeZOKABOIuo0zxsP748sh9dvEp9/1oOwitYdJV3PdqVQOWOgHnjbr60y/rMX4s+ysfqBUkXEY2OzjPrsfrQDPxFpAVhRt/wD8jDSoHnvuT6AYqK9tO6WAqCywtuBucEFSw9QTmmxNYou0ccwkXKEEEYyOlBcEiaNFiZMafvggqx/F55POppOFITkAqTzKErn3xtWv9Pb/ADpMfL/igl4jKixt3mNJGMHr6DzOaXOjGKCJyQG2f8RAGQpPTO29HQ8MRW1HLsOrnUR7eVTXVsJF0ty+oPQj1oPRQLGuFAVR0AAFV2G5cQpKJWZ3k+AkMrAsRpA6YH7U4VZk22kXz+FsevQ1FGqoci3II8gv032qDe+4Yp8aeCQcmXbPXDdCK3sJ+8jViMEjcevWo5RNJtgRr1OdTEenQUXFEFAUDYbCgWcSTMsK/wB5b9BRZWopFzcD+1D9TiiiKAgUDxDxPCnm+o+yjP74o2gh4rgn8CY+bH/gVUH5pbxVLrKm3aHGDqWRXOfUFD5dKY0JPxiFH0PLGrDfDMAcfOgVcL7PyRTTXcjLJcyIFCr4I1Vc6VGcnOeppGLe9km7y9tDKqtmKOOVDEn9xV8FmHPJz7Ve1lBAIYYPIg7Gshh0oModhtj0pXwmcIzRPs4diM/fB3BHn5GmeaiubRJBh1B/ceoxQA8cspJysa6RHnL6hkMByXA8+dSdn4XS3RJAAy5U45YBOMemK2WwZfhlcDyOG/es/wBPY/FK5HkMD9qDTY3AK9EIfH+3PrWLGFZSZH8R1EAHkoBwMD+aNt7dUGFGBQslmyMXjPPdkPwn1HkaAbjt86NGkerfJbRjOkD19cUTw9RNChkCsSM8h/3NRTaXIMsLahyI358+VTJdkABIm25dBQYtwYpNGSyMMrnmPSsmd5GIjwqjYuep9BW9tbtq1uRnkAOSjr86ht5u5JR/hJyrdN/Og9cRBMapZCTyAxv8qzFHJjKu35XA/cVtdQlnSRCpK529DRYk2y2B50EFre6iVYaXHTofat57xU5nc8gNyaHD65QV5KDlv4rHDsFnJ+PVv5gdKCT7e3MRt88D969/UgPiVl9SNvpUPGH3jUkgFt+nL1rPDzlnAyU6ZoDkkDDIORWTQDJ3cq6eTcxRzUAUG8sh8gBRVD2I+I+bUTQZBoLhxyZH/E/0Gw/mprmXSjHyFaWKYjX2zQFVQuIh7SaSa6ginhmlA7wYLxqcKoIYfCPQ9au9zFqUqCVyOY5j2pLJ2X7zSJ5pJUVgwQ4AJHLVjnigN4vFAtv4omeNcYRASfkFIpJ2CTU08kZYW7MBHExOUI2bY7rk9KeX4uQ3+CYtGOThsg+4ofs1wRrfvWdg0kz62wMKDy2HsBQM7u60AbZY7AedRLBK27Pp9FH8mtOIalZZFGoLzHXB8qmW7DqShBJ/7vQCRXAaVolmYuoyQQDUxvHjIEgBU/eX+RQdnwVo5hJqLZB1Z8zR9/cKEKnckbDnQFmQYznbzob+prnCgt7ChJBgRI3wnn/Apg2EQ42AG2KCL+pY5o4+VTQ3ivyO/l1pDwS5dpNycEE88jntTe9tQQWGzDfNAbmtXUEYO4oL7cdC4+Jtq99izu7sfbYUEh4eh5bexr39NTrk+5NBpGGPhDY881O+uPfOpfXmKA5FAGAAKHnscnUp0t5jr71utwCurO1D/wBQJ+BS3r0oMusn3lV68skmMKirWPtr9VHtmt478cmyp9aDMFqQ2pjqb6D2qaZsA+1bZqC9fCGgxYjwD13oio7cYQe1b0AHEn8GPMgUUvIUBdNmVF8t6N1VUQ8R4pHAuqRtK5x+tYseLxTZ7ttWPelXaXhkkvdtG6gxtq0sMhvQ+VQcH7ToYHkkQI0ZKvjlt5edFWZpgOZxWddc24xxJbmSBzPjMg0oDjb1FdC7wBc9AKIn1UPLZI2+MHzG37UIjPLvnSvTzNQ8QZIV1Ozc/PzoDjw4fib9algtEXcDfzO5oJInADI5PoantL3XkEYYcxQE3MAcYNDhJF22cevOsTcRVTgZJ8hUZ4g/4P1qCRJGXlFistHJJ8WFXyHOoxxTHxKR+1FRzBhkHNBHc22ylea8qyt8rDDeE1KXqGQoeemg1tF0bagV6Vvc3ygEDcnoKjFqh8qljgVeQoBJYiI1zyzvTFGGnw8q0cZGDQv2Rl+BvlRQYIOo4OvVtTUxBkAbnjnQw7zyWsNC7/E2B6UE/D38JHlWL9tgPM1JEgUYFDXb5ZR60By8q9qrTVWpkoFNvNqlY+W1Hd7Ve4VKcMf7qPMpqo1veEd4xbvHXPMBtqIsuGxRx6AoI653z70OlwTW/emgX3nZKF7iOXSBo6YxvT2TdSo8qCEprPemg1tOJd34JMjHI9Kg4nYLcHJfYfDg9ank8Q3ANBtZL5Y+dA0tboRxhWYEgYqBJtTM4GBj9aFis1G+KLEmNqCThUqkE/ezvSntLdvrQISN+lacQ8DalJBPlUcXEmPMKfcUFhsXzGNXPHWh0l7uUgHY74pRNxaTkMDboKJ4aMgsdzQMEdpScnCg1rdaEwAMsfWlfD7phKU+6TUvFTuGzuKBlFbHGd1NbW98wbQ/61BbXBK5JoC8uCZR7VA6ueKBTgbnyqFr+TGSABS7hr5ZyeYrHGpCcDpQMo+KN5Z9qJt+Iq3XB8qr9kxWbSOW37VLxE6WUjY0Fi72gmlzKPSoxMcD2oG2kPetQP8Avax3lAGU1X+IXjhzhj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utoShape 8" descr="data:image/jpeg;base64,/9j/4AAQSkZJRgABAQAAAQABAAD/2wCEAAkGBhQSERUUExQUFRQWFx8aFxcXGBcYFhgYHR0YGBccGBwXHCYfHBwjGhgXHy8gIycpLCwsFx4xNTAqNSYrLCkBCQoKDgwOFA8PFykcFxgpKSkpKSkpKSkpKSkpKSkpKSkpKSwpKSkpKSkpKSkpKSwpKSkpLCwsKSwsKSksKSksKf/AABEIAMwAzAMBIgACEQEDEQH/xAAcAAACAgMBAQAAAAAAAAAAAAAEBQMGAQIHAAj/xAA+EAACAQMCAwYDBwIGAgEFAAABAgMABBESIQUxQQYTIlFhcTKBoRRCUnKRscEVYiNTgqLR8DM0BxYkQ0ST/8QAGgEBAQADAQEAAAAAAAAAAAAAAAECBAUDBv/EACERAQACAgICAgMAAAAAAAAAAAABAgMRBCESMSJhBUFR/9oADAMBAAIRAxEAPwDqTcSEcbO/3eeKqdz28nYkRxYA6uf4FW674cHiKef71RuIcHlRm1KQD5bg1jJAS3/+Q7zWNSJoJxnerZYdtUaQRyeFjyPQnyzVIg4Y8gC9F3xuP4pvw3s7LK4ymlQQcnI5eWaQOi0PJvIB5b1OowAPIUPb7ux+VZAio57hUGWIA9TiszOQpIGSByHM1z/tPf61i7+OUO8yhUwSAAfT0qTIv5YYzUXeA8iD7VV+JXMs9yIIh/hxoHfJ0kk/CvtsaP7N8QWRXUJoaNyjrnIyPI9abDVqW3XD1Y5+E+YOKVdse0r2+FjXJ+8x5KP+a5pxftdcMCQ7+4OKDps/Dm6SvilsvBkzlizn+45H6Vznh/a64C5Mj5z1ORVr4D2rM7d3IMPjII5Goovi1ksq6T8j1HtVYuoJlBU6ZV9efzp3xHjHiKRKZGHPGwHuaQcR4lKmNZiTPIHOaihItaZ0QgfOvfY3kYGUgAfdH81J9vkAy0YZeeUOdqIguVddSnIoyhXO0nAWZ9cY1eY/4quzwkbMCCPSug3F8ifEwB+tCvxOFuYyPVSf4ps0oo3P/Ap/2e4Y2sOQVA+tP7V4T8GjPkAM0TTZop4dMFZ0bZ9ROT94dK14op71CULIAc433phc2qvswB/ih14fp5SSY8tWf3rC+StO7PWmO1+oT8DDBfEMb7A9B5Vabc+Gqxbx4I5n3OafRTbVzLZ63tOodTHgtWupdnkmCDLEAeZpVP2utFOGniz+YVS+1V6kszCfvnCMR3anSoxyJxuc1VuJC2ldUWNYkUZLZOT5b119uE7RZ8QglGY2RvYg0biuM8GvZIo1VQdBYhcLuRXT+zt1I6EOCNOMZ54x1q7DR2wM+lQ2A8GfMk17iD4jPrt+tSxJgAeQqjbND3NgjlWZQShyvoeWazfXyRIWY+w6k9AAOZpP2c4/JcvOrRd33T6QC2Sdgd/I71JBF9wEPJ3iu8b40lkOMjoDW3D+EpbppQczkk7kk8yT1JpXxXtXJbae9tnwzhF0OrEknA2zmn/MA4xn9fnRCHjvCHc649JJGGU8iP4Ncz7Q9n2BKlXUE5yVyPbK11i74pGpxks3koLH6UBPxYY3imx+T/iiuJDgTEMFSUsT0U4q29l+z8qANNhdOSq/e386usfE4pDhWGr8JGlv0IBqG6WoqlW16IXkikGgliVc8nB9f+aUdpbCSV1ZNwFIBDAbn36VbuJW6OCHAYetV6Tg0X3Sy+iuf+aisW6d3EoYgaRv5fWlMT7zPH8GNvIt5imP9Fjzvqb8zE/SiBGAMAYHlRlBbwy1QqH2ZmGSx3Of4oUy65nRnMYXGkDbV6+tFycMKktC+jO5U7qfl0qNoZiRlIWI5HJH8VJmIjcsoiZnUJbjhaOOWG6MNj9Kisp37s58TBioP4scjRQgc/EwHouf3NTJAB7Vzs/OivVG/h4cz3YKLY/eYt9B8gKkEYFTNULNXLtktee5dOuOtPTxkxUiX2BUGjNY0VI1DPTu95wJHYuuEkIILAA5HrnnVcfsLMAQrQsCfvJj6CrQXmIySkY9csQPXfFD23E2fASRGJGQCrKSPMelfUvkyiy7HS6lMkqgL0Rf+atFvbhBgfMnmagh4idQSRSjn4eqt+U/xRgNAJebtGvm2f03oqg1Oq4P9ifVif4FGVVJOK9nWllWZZ5I2QYVQFZN+uluvT2pZ2Isp7eGWW6YlndnK6MMN8Z8JOcgDarfWpFRFX4JYvcy/bLhdPMQREY7tPxMPxt9BtTbjMjCByuchdsc/XHrTEioyKKX8PiQRqY91IzkdfMnrnNU3jfEZvtUcgEiwJMseQRpfUcOWB3IBwAatsnBNJLQuYyTkrgNGT+U8vkaglt7nGP/ALdvUh/2zRAfGuDxyqdY3HJhsynzBqqS8Xk+zR4IaWRzGjH4TgnxfoM+tWq64NJLkTS+A84410qfzEksR6bUp7R8HV4winuyhDRlfuMuw28sZ2osKrd8CXdpXeVuupiF232UchVS4TLHM+nu1GQxyjMGUA4Gcnr6VZb3isqqUnibkQZIhqUg9cc1NIrF7aJgweVio0rlXOkdQMLWLMTcRSQeJWMkY+JW3YDqVPXHkaIu+JqiqRli/wACjmds/KoLi4kuBoRGRG5u4wcf2rzz702sezg7xJDyVNAX+fpXnkyRSNy9KUm3ovtoZ28T6EXyHiP68qNCUxntznltUXc185yeZbJaf47/AB+LWlY33IMpWjUW8VR91WrFm14g2U1jRU08yqMkiq5xTtIBsu5rZw4r5Z1WHjkyVxxu0m8k4HKhzk1X7DirGReZDHSwPL0I9asJJ6V2MXDrWPk5eTmeU/H07/eP30DiFlLMpA32BO2/UfpUcFizSRswVViXCgEk5IxucDAx0qebhsTHJVdXmNm+ZG9aNwSM89Z9GdyPqa6TkI+JTLIVjQhn1hjp30BTkkkbDyxzOaZ1Fb2qRjSiqo8gAKzcThEZjyVST8gT/FALwzcyv+KQgey4X/mpeJcRSCJ5ZDpRBlj6fKteExFYYweekE+58R+poplB5jPvRXLeP8aF21o32lU7y5QJDHKPDHuzNNgjxEADHIZxud6d9suPiK8iilmkS2MbM/cE6w4OQZNALLHp5EczTbivYiC4uYJ2SPEIbwd2mHLYwWOPu4yKHXs9dW91czW5gkW5IJExZWjIGkAMoOpP7dsdKI27BXUssDyM7SQtITbM5BkaHoXP5s4zvimt/wAQIfu4k7yQjOM6VUcgXboOeAMk0J2M7NNZWxjZw7NI0jaRhAznJVAdwo8q9c3Rtbh5JATBKFzIBnumXK+McwjA51YODnNBs9tc4JaeOPAyQsWQB6s7cvXagbK8mmjEtvLDcISR4kaIkjnggnHzXrTDjlibyEJDKojkI7x1IJ7vmQnNcscA55Amo+z3CJbYTiRtStMzo2FHhYKTkAYU6gdvnQQWnFhIzRujRTKMtG2DleQZCNmXpkeVV7tPxeKAZkkVB0z19qa8VuUnuou68RgLmWVfhUFCvd6hszMSp0jONAJ5iuC9sbuSa8m7xy5SQqDyCqD4cY2FFhY7vtxbFti59lP81NaccikKqCwLcgysM+xxiqDw/hLzyLHGpLHn5D3I5Cusdleya2q7nW5G7HOAf7fICtfLmrjj7bGLHa8/Qqx4ZjdhvTJIKIihqVIa5V72yTuXQrSKxqC68g2oAxVYza557CkfGbuKJTpILeQrQzcPJefKkN3DyqUjxsBmwo3pRd3/AEX9aXnjBlZlYFWQ7jpjoR6GgDxFn/8AEoI/GxIU+w5ketbvG/GzHyyPDPz49UQ8VsppOTrjy3FLI+ASddHuWz9AKYT38iNhpIQeeMPy96l/qLqMumV/Eh1DHsd8V2qUikaiHKtabTuZa2HChHgk6mHLoB7D+TRhatUmDAFSCPOvZqkO3XFsnezJFbQMkKrqySrsxUtpXbA8ONz+IUbb2RMSTWkjJrRXVJCXibUAQCGJK7Hmp222pZO9mzTarqeMTNqljIePVkBceKMMFKjGAaarx8MoS1heXAwDoaKFegy7geED8OT5VnDU0P4TxHv4w+ko2SroeaOpwwOOfv1BFQdoW/wdHWV0jH+pgG/26qn4PYmKPDsGdmLOwGAWY5OkdFHIegFC8ROu6to+i65T/pARf90n0qqbkVFcTrGjO7BVUamYnAAHMn0qQmqH2ta7a5zLZSzWMPjVYpYgJWXxapldgSqnknLqeVFWbs/2pt71HkgcskbaWLKUAOM/e9N60sO2NnPL3UVzE8hzhVbdsc9PRvlmqD2a4dPe8EukhSSOaeRpQzjQkodtWlGHMaF056ZqPtDeyzf02yWye1nEyMpYxZRY/jZRGS2jn4jiiOt17RmgeN8U+zwvKF1EYCrnGpnYIgz0yzDel6dlzJ4ruV5m/ArNHbr6KiEavzOSdqqi5uzVuzau6CseZjLIT/8AzYZqE9kbb76O/pJLK4/Rmx9KQ8Ris0u4rZbRCrMqSShtPdSOrNEoxuWYLnYjGpfOm78Eng8VrM7gc4Lhy6MPJJG8cbeRJYelRHu0EiQQYUKqgbKoCgewFcf4t2fju5M/C531LgH/AFDkatnbftMLiOExhgrpqIbYqclWVvVWBBoTs3wOd2DLExB2LHYb9QWxmsL+Wp8fb0prffpJwLs5HboFQEkjxMfiY+tP7e29KzDpcmO2mtZZ1J1xtIRjScMPCCcjr0FG2/GxE6x3UBtmc6UfIkgdjyAkAGlj0DgZyK59eLe07vLctyK16rDC8OyN6W8Zv5bcgxwNKn3ijDvFPohxqHsc1bniz/3/AL/0VWOKdpbRGKGZWcHBRA0rA+REYbB962q8etf08LZ7Wc/7Q9plmIP2iaBhsVKsnyZXXGaRzcZQ7Jrkb+1Tv7k4Aq6cV7RWx2LuvkXilQcvNlx0pJcFWGpGV18wcj9RXtqIY7mVeW1dhIz4DyLpAB2UY236nJrPDrsFQh8LqMFTz2228xTF1oe5skceJQfLz+RG4oy0XSRuJJG7ssGAVd1A255zvRFnb91GoYjYbnp5n5Vj+mAcnlA/Pn9xWP6Yn3tT/nYkfpyoRCLho+Mr8BbK9OgyR6Zo4LWNONhU8S7VJZxDvKdr7fIV5DETyEySQ+28igZ+dNg2d+frz+tVvs9cF57mHvWuLZAgBkKy4kIYyR6seMBdB3zgnGa2htvsl5DFD/4LgSf4eSVieNQ4aPPwowJBQbAgEAZNejUWMUnszrvrhukSRxD3OZX/AHSnBpL2U8UTzf580kg/Lq0J/sjFUOhUd1aCSNkcZR1KsPNSMEbb8q9dXCxxtIxwqgsx9ACT9BVO7P8AaTiVzFHMtramKXBB79lkVCdiylWGcb4zUFjuOzkbWy2yGSCNQAvcyNGwC8gGG+KH4H2Ot7V2kRWaVhhpZXaSUjy1NyHoKD4123EVwbaC3mu51XVIkWkCNemtnONR6KN/1xTLsz2hjvoFni1AEkMrDDo42ZW9Qf3FATxbha3MLwuSFcc1OGBBDKy+oYAj2pTDx6e38F5C7Y//AGIEMkTerovjjPUgBl3O4p9POqKWdlVRzZiAB7k7UoPbK0+7Iz+sUcsg/WNCPrQVd7PhRKyfa4lnW4FwZnIEzOG1kMCBtjw4xsAKsf8A9XiU6bON7h+jaWjgTyMkjAbeihiaJt+1NpIwUTKGPISZRifQSBSTThh86CncW4GYLO38JuDBcLNMFXxSai5lZF57NIXCddGOdWTh/Eo5oxLC6yJjIKEHJHT0O2MHlRdKLrsrbtIZUDQynnJA7RM35tBw3+oGqKZ2P7P3K3Fu00cwEQmd++7kIk0pJzB3bFmJBYEtsATjerj2qeAWsv2nSYWUgqdy5xsqDmz5+EDJz5YrB4BJ0vrzHlqhJ/Xu81tZ9l4EkErB5ZR8MkztK6/l1eFf9IFFVyaGZoeHWk7tGZlInIYh2McYbudQ3Bbr1IRgOdPLu3S0tXMMSqscbMEjAUHSC2NvOjeMcGjuY+7kBxkMrKSro43V0Ybqw8/3pX3d9F4T3N2n4i3cTY/uwpRj6jTnyqCu8L4ZLNFFcSXTyGRAzRr3fceIZCqMahpyBknOQc1U+1fZkRB5oR3bqCxA2RwNyGHLl1q9QW5hZmi4UY3ceIrLAo3OTybA3AOy0q4p2eubr/2O7hhz4oomLtIPJ5CAAvLZRvioyiXPb28J0LGPHIuoZ5Ku3ib9QKGm4aQpaSWRsAk4OgbeQFWbtLwB0dZYlyyDBTlqQ8wPIjG1ILm8SVHj1d07AgiQaSPkefyqPQphAJQf40Wv4Dr1A9euaKad4iO8wyE41gYIJ5ah/IreO0wUaSWMrH8IXAGQMAkk/Stb24EwMUQ1Z2LD4FHmT50BWKAv+Kd2wX0z+9NFjwMeQ/aqzxe2MkzY+7hfoD/NTTKZ0+mIprwLoitbaFemqbKj/TFH5+oqbhfAmSQzTymecjSG06I40OCUiTJwCebElj8hUdl2pRpBDNHJbTN8KShcSY591IhKOfQEH0p0a9GsA7QX/c2s8vVImYerYIUfNiBUnBbHuLaGL/LjVD7gAE/M5NAdqV1rBF/m3EYPqqEzP8sR/WnVAo7VcWt4YMXSO8Mh0OFjeQYI3LhN9PTrVE7N2sTcXhk4VHLHaCNvtRKSRwHnpCiUZ1ZI2A6V1MZ/6a9/3/uKDmPYjtDDaPxeW6kVJxclmV2AcooOgKDucnYYp1/8S8OkjsO8kBV7iV5tJGCA5GNvUb/OrLd9n7eWQSSwQvIOTtGrMPmRR1BW7e0S7urhp/8AEFvIEiib4E8CP3pU7MzajhjnAXbFG9qeOG2t/BnvZGEcQClsMfvaVBJVBliAOQx1rPEuA6pRcQP3NwF0lsakkUZISVc+IAnIIII6HpUZurgMpltEkdchZIZEOM/FgTaWXPUAmgG7HT/bLMrcH7RpkliYyqMuEchSylRgldJ5AivWlobK5jiQlracMEjZtRhkVdfgLZPdsPuk+FguNjU9vdTIX7myKF2LsZJY0Bc4BZu7LknYZxjNEcP4S/e9/cOry40xqgIjiU/FozuzNtljvsBsKKHmu7i5ldLdlihQlXnK63Zx8SwqfDheRds77AUBxq0FuYg819NJNJoUC4WLcIzk7BEAAX6iioZmsXcOrNbPI0iyINRhLks6yKPFo1FiHAONRBxzrTjPDUvpIZIpLaRYg/gkUSIS4A1EBgQQB9TyoMcMtpZoVmtbucBs4S5VZVyCVIOMMNwRlWOeYzTHhPF2d2hmTu50AYqDqR1O2uJsDK52IIyDz869w9YrO2jieZMRoF1OwXOPIZ5dAN9gKgs5DcXKzKpWGNGVWYFWlLlCSFO4QBNi2CTy23oJ77j0ccndKHlmxnu4l1MB0LkkKg9WI+dRf1G6O4tEA/vuEDf7UI+tadltISRDtOJHacfeLMxKvvzUrjB9MelQ9oIgbmHvwWtAjltiyd9kaDKFG40asZGM0EkvaIx7z28sa/jXTNGPcx+JR6lcUWpSVA8ZVkYZDLggjzGKJ4fbRrGvdBVj5qFGBv5Dpnn050mtrZYb2RYtkki7yVB8KuGwGA5KXBbIAGSuagiv+EgjfGKpnFbO2Y6WkgJ8i6H+auFjwlb5BPc5dXJMcOT3aLkga1HxyHGSTsNgBtQnGeGgXENtBHbprSR2LQhgAmlQABjmzfSpplEqCeycJ3RIm9VCn9q8eCsowF2HkMVbeH9mIbgSaolhnhlaMyW+Y8kYIYY6YIyDnkal4ZaOsj282HZQGjkAxrjzjxAbBwdj55qaZeSlDhDeVLODcEMgkfHOVsewwo/aup3HDlUE+QJ/QZpF2Y4Ri0i23ZdR92Jb+aaXy2v3ay3he0mE3wBc55FXA/wyn94bGnqTtyo3hpk7mLvf/J3a6/z6Rq2/Nmg4ezy6w8zyTupyveEaVPmsagICPPBPrTTNZvEouBrvoh0hheQ/mkIiX6Bz86cUq4Uuqe6k/vWMe0a7/wC9m/SmooS572t7QkcREL3k9jBHEP8AERPA8zHIBZlK4C+eOdWvhlvNHbNif7ZIQWjeTSgbbwqTHtj+71pJxye/uIJbY2Ef+IrJ3huEaIA7BtJAfI54xz60+7N8K+x2cUOouYYwuepI54H7CgSdiu0l1c3N7FcLCBbOEBi1YLnJIy53wAPKrc7gAknAHMnYD3qof/GPD3S2lllVlkuLiSRg4wwGrC5B9KcdqWURIX/8Xep33P8A8eTnV5rq059KDI7QF/8A14JZ1/GNMcZ/K8hGr3UEVt/Urgc7Xb+2dC2PQMqj60zRhjIxjGRjcY6cqpsbTtfQXLxMqPI0aktusRRtAdMeEsw1c+oosLJa8djZxGweKU8o5RoJ/Kfhb/STTGhOJ8PjmjKSDK888ipG+pT91h0PSlsN/L9mtwCDLL4Q5GQBhiXx1OlcgeZoh28iqMsQB5k4H1pfLa2kp3W3dv8AQW+m9Yj7OQ5zIvev+OXxnPoD4R7AAVX+E8QjuJVjMEBRzJsIipRUOEbUdmzjpiirNBwaCM5SGIHzCLn9edG0nn4Y8A127NhQSYWYsjDGcKTko3lvjNF/1VO5WXfDAaQB4iTyAHU5ztRGL7hCSsHOpZF2WRCVcDyyOY9DkbnzqJbS4XlMj+Rkj3+ZjIB/Stka4ff/AA4h5HMj/PBAB/WoFupNekXETt5d2cZ8tSnAorZ7K4f4p1Qde6j8XyLk4/SiOH8OSEELnLHLMxLOx82J5n6VEeKshAmTSCcB1OY8+ROMr8/1pjQIksJbYnuQJISSe6J0shO50E7Fc5Ok8snBoa8MMkolf7RFIEKZAdfCTkjwgg7jmKby8aiB06tRHRAWP+0VoeMp1Ei+6Pj9qgWW13FEndwQzONzhUbcnclnfAyTuSTms2XDnMjTzYDsulUByI1zqIz1YnGT6CnMNwrjKsG9jWWFAh7Q+G3lI56CB7kY/msWlkEjRcfCoH6ACp+0UeYgv45EX6gmi3j3oQL4RxWO5iEsZyp2IOzKw2KsOjDqKLdwASeQ3PtVV7AWr6Z5mGlZnDIu+MAYzg+Z69cU942+IHA5sNA92IX+c1Ua8AixAp6vqkPu7F/2IpjUcMYVQo5AAD2AwKTdtEnaylS3QvI404UgHDHDEEkb6c0D4LWMeoqkdjbOyMzCKO4guIANcUrybBhgEqWKsDg70X2zsXjhnuVvZ4WjXUqgr3II5AoRuCfXO9Ba6w6AjBwQRgg7gg7cutLuzl1LJaQSTrpleMF1xjBPPbp7VJPxElikS62HxHOEX8x/gUEKcEMX/ryNGv8Alka4x+UHdPYHHpUpFz+KD30v+2a1lMyqXeSFFG58LEAepJryXM2kMFjlUjmjFSR6Z2NB5+FtJ/5pNa/5ajQh/N95hz2yBvU1/wAPEiBQSjKQyMAPCw5beWMjHkTW9lfrKDpzkbMpGGU+RB5VNLOqjLEAeZOKABOIuo0zxsP748sh9dvEp9/1oOwitYdJV3PdqVQOWOgHnjbr60y/rMX4s+ysfqBUkXEY2OzjPrsfrQDPxFpAVhRt/wD8jDSoHnvuT6AYqK9tO6WAqCywtuBucEFSw9QTmmxNYou0ccwkXKEEEYyOlBcEiaNFiZMafvggqx/F55POppOFITkAqTzKErn3xtWv9Pb/ADpMfL/igl4jKixt3mNJGMHr6DzOaXOjGKCJyQG2f8RAGQpPTO29HQ8MRW1HLsOrnUR7eVTXVsJF0ty+oPQj1oPRQLGuFAVR0AAFV2G5cQpKJWZ3k+AkMrAsRpA6YH7U4VZk22kXz+FsevQ1FGqoci3II8gv032qDe+4Yp8aeCQcmXbPXDdCK3sJ+8jViMEjcevWo5RNJtgRr1OdTEenQUXFEFAUDYbCgWcSTMsK/wB5b9BRZWopFzcD+1D9TiiiKAgUDxDxPCnm+o+yjP74o2gh4rgn8CY+bH/gVUH5pbxVLrKm3aHGDqWRXOfUFD5dKY0JPxiFH0PLGrDfDMAcfOgVcL7PyRTTXcjLJcyIFCr4I1Vc6VGcnOeppGLe9km7y9tDKqtmKOOVDEn9xV8FmHPJz7Ve1lBAIYYPIg7Gshh0oModhtj0pXwmcIzRPs4diM/fB3BHn5GmeaiubRJBh1B/ceoxQA8cspJysa6RHnL6hkMByXA8+dSdn4XS3RJAAy5U45YBOMemK2WwZfhlcDyOG/es/wBPY/FK5HkMD9qDTY3AK9EIfH+3PrWLGFZSZH8R1EAHkoBwMD+aNt7dUGFGBQslmyMXjPPdkPwn1HkaAbjt86NGkerfJbRjOkD19cUTw9RNChkCsSM8h/3NRTaXIMsLahyI358+VTJdkABIm25dBQYtwYpNGSyMMrnmPSsmd5GIjwqjYuep9BW9tbtq1uRnkAOSjr86ht5u5JR/hJyrdN/Og9cRBMapZCTyAxv8qzFHJjKu35XA/cVtdQlnSRCpK529DRYk2y2B50EFre6iVYaXHTofat57xU5nc8gNyaHD65QV5KDlv4rHDsFnJ+PVv5gdKCT7e3MRt88D969/UgPiVl9SNvpUPGH3jUkgFt+nL1rPDzlnAyU6ZoDkkDDIORWTQDJ3cq6eTcxRzUAUG8sh8gBRVD2I+I+bUTQZBoLhxyZH/E/0Gw/mprmXSjHyFaWKYjX2zQFVQuIh7SaSa6ginhmlA7wYLxqcKoIYfCPQ9au9zFqUqCVyOY5j2pLJ2X7zSJ5pJUVgwQ4AJHLVjnigN4vFAtv4omeNcYRASfkFIpJ2CTU08kZYW7MBHExOUI2bY7rk9KeX4uQ3+CYtGOThsg+4ofs1wRrfvWdg0kz62wMKDy2HsBQM7u60AbZY7AedRLBK27Pp9FH8mtOIalZZFGoLzHXB8qmW7DqShBJ/7vQCRXAaVolmYuoyQQDUxvHjIEgBU/eX+RQdnwVo5hJqLZB1Z8zR9/cKEKnckbDnQFmQYznbzob+prnCgt7ChJBgRI3wnn/Apg2EQ42AG2KCL+pY5o4+VTQ3ivyO/l1pDwS5dpNycEE88jntTe9tQQWGzDfNAbmtXUEYO4oL7cdC4+Jtq99izu7sfbYUEh4eh5bexr39NTrk+5NBpGGPhDY881O+uPfOpfXmKA5FAGAAKHnscnUp0t5jr71utwCurO1D/wBQJ+BS3r0oMusn3lV68skmMKirWPtr9VHtmt478cmyp9aDMFqQ2pjqb6D2qaZsA+1bZqC9fCGgxYjwD13oio7cYQe1b0AHEn8GPMgUUvIUBdNmVF8t6N1VUQ8R4pHAuqRtK5x+tYseLxTZ7ttWPelXaXhkkvdtG6gxtq0sMhvQ+VQcH7ToYHkkQI0ZKvjlt5edFWZpgOZxWddc24xxJbmSBzPjMg0oDjb1FdC7wBc9AKIn1UPLZI2+MHzG37UIjPLvnSvTzNQ8QZIV1Ozc/PzoDjw4fib9algtEXcDfzO5oJInADI5PoantL3XkEYYcxQE3MAcYNDhJF22cevOsTcRVTgZJ8hUZ4g/4P1qCRJGXlFistHJJ8WFXyHOoxxTHxKR+1FRzBhkHNBHc22ylea8qyt8rDDeE1KXqGQoeemg1tF0bagV6Vvc3ygEDcnoKjFqh8qljgVeQoBJYiI1zyzvTFGGnw8q0cZGDQv2Rl+BvlRQYIOo4OvVtTUxBkAbnjnQw7zyWsNC7/E2B6UE/D38JHlWL9tgPM1JEgUYFDXb5ZR60By8q9qrTVWpkoFNvNqlY+W1Hd7Ve4VKcMf7qPMpqo1veEd4xbvHXPMBtqIsuGxRx6AoI653z70OlwTW/emgX3nZKF7iOXSBo6YxvT2TdSo8qCEprPemg1tOJd34JMjHI9Kg4nYLcHJfYfDg9ank8Q3ANBtZL5Y+dA0tboRxhWYEgYqBJtTM4GBj9aFis1G+KLEmNqCThUqkE/ezvSntLdvrQISN+lacQ8DalJBPlUcXEmPMKfcUFhsXzGNXPHWh0l7uUgHY74pRNxaTkMDboKJ4aMgsdzQMEdpScnCg1rdaEwAMsfWlfD7phKU+6TUvFTuGzuKBlFbHGd1NbW98wbQ/61BbXBK5JoC8uCZR7VA6ueKBTgbnyqFr+TGSABS7hr5ZyeYrHGpCcDpQMo+KN5Z9qJt+Iq3XB8qr9kxWbSOW37VLxE6WUjY0Fi72gmlzKPSoxMcD2oG2kPetQP8Avax3lAGU1X+IXjhzhj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6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9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8100"/>
            <a:ext cx="8686800" cy="139903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Simple Skills To Cover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181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Symbols &amp; Signs </a:t>
            </a:r>
            <a:r>
              <a:rPr lang="en-US" sz="2000" dirty="0" smtClean="0"/>
              <a:t>be able to identify what symbols represent like in geometry and inequalities.</a:t>
            </a:r>
            <a:endParaRPr lang="en-US" sz="4000" dirty="0" smtClean="0"/>
          </a:p>
          <a:p>
            <a:pPr>
              <a:buClr>
                <a:schemeClr val="tx1"/>
              </a:buClr>
            </a:pPr>
            <a:r>
              <a:rPr lang="en-US" sz="4000" b="1" dirty="0"/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Formulas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900" dirty="0"/>
              <a:t>Interior Angles Measure= (n-2)180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900" dirty="0"/>
              <a:t> Simple Interest: A= P+ </a:t>
            </a:r>
            <a:r>
              <a:rPr lang="en-US" sz="1900" dirty="0" err="1"/>
              <a:t>Prt</a:t>
            </a:r>
            <a:endParaRPr lang="en-US" sz="1900" dirty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900" dirty="0"/>
              <a:t> Compound Interest: A = P(1 + r)t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/>
              <a:t> Pythagorean Theorem:  </a:t>
            </a:r>
            <a:r>
              <a:rPr lang="pt-BR" sz="1900" i="1" dirty="0"/>
              <a:t>c</a:t>
            </a:r>
            <a:r>
              <a:rPr lang="pt-BR" sz="1900" dirty="0"/>
              <a:t>2 = </a:t>
            </a:r>
            <a:r>
              <a:rPr lang="pt-BR" sz="1900" i="1" dirty="0"/>
              <a:t>a</a:t>
            </a:r>
            <a:r>
              <a:rPr lang="pt-BR" sz="1900" dirty="0"/>
              <a:t>2 + </a:t>
            </a:r>
            <a:r>
              <a:rPr lang="pt-BR" sz="1900" i="1" dirty="0"/>
              <a:t>b</a:t>
            </a:r>
            <a:r>
              <a:rPr lang="pt-BR" sz="1900" dirty="0"/>
              <a:t>2</a:t>
            </a:r>
            <a:r>
              <a:rPr lang="en-US" sz="1900" dirty="0"/>
              <a:t> </a:t>
            </a:r>
            <a:endParaRPr lang="en-US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Basics </a:t>
            </a:r>
            <a:r>
              <a:rPr lang="en-US" sz="1900" dirty="0" smtClean="0"/>
              <a:t>know your basic equations before solving any complicated problems.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900" dirty="0" smtClean="0"/>
              <a:t>Know perimeter &amp; area before surface area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900" dirty="0" smtClean="0"/>
              <a:t>Know how to  solve multistep equations before solving equations with variables on both sides </a:t>
            </a:r>
            <a:endParaRPr lang="en-US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>
              <a:buClr>
                <a:schemeClr val="tx1"/>
              </a:buClr>
              <a:buNone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>
              <a:buClr>
                <a:schemeClr val="tx1"/>
              </a:buClr>
              <a:buNone/>
            </a:pPr>
            <a:endParaRPr lang="en-US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endParaRPr lang="en-US" sz="4000" b="1" dirty="0"/>
          </a:p>
          <a:p>
            <a:pPr marL="64008" indent="0">
              <a:buNone/>
            </a:pPr>
            <a:endParaRPr lang="en-US" sz="2000" dirty="0"/>
          </a:p>
        </p:txBody>
      </p:sp>
      <p:sp>
        <p:nvSpPr>
          <p:cNvPr id="4" name="Cross 3"/>
          <p:cNvSpPr/>
          <p:nvPr/>
        </p:nvSpPr>
        <p:spPr>
          <a:xfrm>
            <a:off x="8001000" y="1447800"/>
            <a:ext cx="914400" cy="838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ot Equal 4"/>
          <p:cNvSpPr/>
          <p:nvPr/>
        </p:nvSpPr>
        <p:spPr>
          <a:xfrm>
            <a:off x="6019800" y="2667000"/>
            <a:ext cx="1981200" cy="16002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lowchart: Sort 5"/>
          <p:cNvSpPr/>
          <p:nvPr/>
        </p:nvSpPr>
        <p:spPr>
          <a:xfrm>
            <a:off x="8001000" y="4514850"/>
            <a:ext cx="914400" cy="12954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9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228600"/>
            <a:ext cx="8458200" cy="139903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Right Before Testing: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086600" cy="5105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/>
              <a:t> Eat a good breakfast even if you usually don’t.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</a:t>
            </a:r>
            <a:r>
              <a:rPr lang="en-US" sz="4000" dirty="0" smtClean="0"/>
              <a:t>Don’t study last minute (this applies to everything.)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</a:t>
            </a:r>
            <a:r>
              <a:rPr lang="en-US" sz="4000" dirty="0" smtClean="0"/>
              <a:t>Start timing yourself by doing practice tests a month before.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 </a:t>
            </a:r>
            <a:r>
              <a:rPr lang="en-US" sz="4000" dirty="0" smtClean="0"/>
              <a:t>Keep calm and carry on.</a:t>
            </a:r>
          </a:p>
          <a:p>
            <a:pPr>
              <a:buFont typeface="Wingdings" pitchFamily="2" charset="2"/>
              <a:buChar char="q"/>
            </a:pPr>
            <a:endParaRPr lang="en-US" sz="4000" dirty="0"/>
          </a:p>
        </p:txBody>
      </p:sp>
      <p:pic>
        <p:nvPicPr>
          <p:cNvPr id="1026" name="Picture 2" descr="http://2.bp.blogspot.com/-ReePgAPi97w/T7T1DjvDEKI/AAAAAAAAAZE/sGTv0l1ICxA/s1600/Keep_Calm_and_Carry_on_by_halfscottishg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1447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FkK_09xMzvjNgGz4ERK15g9Vd1UL3jvygj6G-4GTTmk7Qqoe9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67" y="4191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9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86000"/>
            <a:ext cx="3572435" cy="1819836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nard MT Condensed" pitchFamily="18" charset="0"/>
              </a:rPr>
              <a:t>Our Experience</a:t>
            </a:r>
            <a:endParaRPr lang="en-US" sz="60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038600"/>
            <a:ext cx="3309803" cy="126062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whole school year has come to an end and we have something to say about it.</a:t>
            </a:r>
            <a:endParaRPr lang="en-US" sz="2400" b="1" dirty="0"/>
          </a:p>
        </p:txBody>
      </p:sp>
      <p:pic>
        <p:nvPicPr>
          <p:cNvPr id="1026" name="Picture 2" descr="http://www.ventiq.com/wordp/wp-content/uploads/2011/12/exper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" y="2580640"/>
            <a:ext cx="45726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8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73831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</a:schemeClr>
                </a:solidFill>
                <a:latin typeface="Bernard MT Condensed" pitchFamily="18" charset="0"/>
              </a:rPr>
              <a:t>Sanjana’s Journey</a:t>
            </a:r>
            <a:endParaRPr lang="en-US" sz="6000" dirty="0">
              <a:solidFill>
                <a:schemeClr val="tx1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3927629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	Mrs.McKenna is an excellent teacher. She’s really nice (unless you aggravate her) and she’s young so it’s easy to relate to her. I have learned a lot this year and I love coming to this class because it’s a fun environment to learn in.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https://encrypted-tbn3.gstatic.com/images?q=tbn:ANd9GcRa60yARdLpFrLYAgawBKJ6KniHEltEChvTp1N_vMbTiR-LIu8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46"/>
          <a:stretch/>
        </p:blipFill>
        <p:spPr bwMode="auto">
          <a:xfrm>
            <a:off x="2590800" y="5333999"/>
            <a:ext cx="346456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3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391400" cy="358140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en-US" dirty="0" smtClean="0"/>
              <a:t>	</a:t>
            </a:r>
            <a:r>
              <a:rPr lang="en-US" sz="3200" dirty="0" smtClean="0"/>
              <a:t>I </a:t>
            </a:r>
            <a:r>
              <a:rPr lang="en-US" sz="3200" dirty="0"/>
              <a:t>learned a lot in this </a:t>
            </a:r>
            <a:r>
              <a:rPr lang="en-US" sz="3200" dirty="0" smtClean="0"/>
              <a:t>class.</a:t>
            </a:r>
            <a:r>
              <a:rPr lang="en-US" sz="3200" dirty="0"/>
              <a:t> </a:t>
            </a:r>
            <a:r>
              <a:rPr lang="en-US" sz="3200" dirty="0" smtClean="0"/>
              <a:t>Miss </a:t>
            </a:r>
            <a:r>
              <a:rPr lang="en-US" sz="3200" dirty="0"/>
              <a:t>McKenna is a great teacher and knows how to explain things in many different ways.  She is very patient and a joy to have as a </a:t>
            </a:r>
            <a:r>
              <a:rPr lang="en-US" sz="3200" dirty="0" smtClean="0"/>
              <a:t>teacher.</a:t>
            </a:r>
            <a:endParaRPr lang="en-US" sz="3200" dirty="0"/>
          </a:p>
          <a:p>
            <a:pPr marL="68580" indent="0" algn="just">
              <a:buNone/>
            </a:pPr>
            <a:r>
              <a:rPr lang="en-US" sz="3200" dirty="0" smtClean="0"/>
              <a:t>P.S.- I</a:t>
            </a:r>
            <a:r>
              <a:rPr lang="en-US" sz="3200" dirty="0"/>
              <a:t>, </a:t>
            </a:r>
            <a:r>
              <a:rPr lang="en-US" sz="3200" dirty="0" smtClean="0"/>
              <a:t>Jennifer Lazarowitz always </a:t>
            </a:r>
            <a:r>
              <a:rPr lang="en-US" sz="3200" dirty="0"/>
              <a:t>will be Miss McKenna's favorite.  </a:t>
            </a:r>
          </a:p>
          <a:p>
            <a:pPr marL="6858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413811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Bernard MT Condensed" pitchFamily="18" charset="0"/>
              </a:rPr>
              <a:t>Jen’s Journey</a:t>
            </a:r>
            <a:endParaRPr lang="en-US" sz="6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1026" name="Picture 2" descr="http://2.bp.blogspot.com/-kYD9tbBd_DY/UGi9tdeV-yI/AAAAAAAACRw/CrkuLjoBick/s1600/5st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3848"/>
          <a:stretch/>
        </p:blipFill>
        <p:spPr bwMode="auto">
          <a:xfrm>
            <a:off x="2209800" y="5410200"/>
            <a:ext cx="5118276" cy="9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4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93787">
            <a:off x="2931486" y="3430284"/>
            <a:ext cx="5587883" cy="1599722"/>
          </a:xfrm>
        </p:spPr>
        <p:txBody>
          <a:bodyPr/>
          <a:lstStyle/>
          <a:p>
            <a:r>
              <a:rPr lang="en-US" sz="9000" dirty="0" smtClean="0"/>
              <a:t> </a:t>
            </a:r>
            <a:r>
              <a:rPr lang="en-US" sz="9000" dirty="0" smtClean="0">
                <a:latin typeface="Jokerman" pitchFamily="82" charset="0"/>
              </a:rPr>
              <a:t>THE END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439582">
            <a:off x="160903" y="4448806"/>
            <a:ext cx="3215735" cy="81476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Thanks for watching. 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085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24670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Obeying Classroom Rules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362200"/>
            <a:ext cx="4191000" cy="2362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It’s really important the way you should present yourself in class.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0.gstatic.com/images?q=tbn:ANd9GcRWF9MFgWheEctdKyG7nr1S0Pgxbtw8-Pe965SuKEgeSZcKTl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23310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" y="2209800"/>
            <a:ext cx="9144000" cy="434848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4400" dirty="0" smtClean="0"/>
              <a:t> </a:t>
            </a:r>
            <a:r>
              <a:rPr lang="en-US" sz="4400" b="1" dirty="0" smtClean="0">
                <a:solidFill>
                  <a:schemeClr val="accent6"/>
                </a:solidFill>
              </a:rPr>
              <a:t>PROMPT </a:t>
            </a:r>
            <a:r>
              <a:rPr lang="en-US" sz="2000" b="1" dirty="0" smtClean="0">
                <a:solidFill>
                  <a:schemeClr val="tx1"/>
                </a:solidFill>
              </a:rPr>
              <a:t>arrive to class on time &amp; get started on the do now</a:t>
            </a:r>
            <a:endParaRPr lang="en-US" sz="4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</a:rPr>
              <a:t>PRODUCTIVE </a:t>
            </a:r>
            <a:r>
              <a:rPr lang="en-US" sz="2000" b="1" dirty="0" smtClean="0">
                <a:solidFill>
                  <a:schemeClr val="tx1"/>
                </a:solidFill>
              </a:rPr>
              <a:t>listen to directions,  participate,  &amp; focus</a:t>
            </a:r>
            <a:endParaRPr lang="en-US" sz="4400" b="1" dirty="0" smtClean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PREPARED </a:t>
            </a:r>
            <a:r>
              <a:rPr lang="en-US" sz="1950" b="1" dirty="0" smtClean="0">
                <a:solidFill>
                  <a:schemeClr val="tx1"/>
                </a:solidFill>
              </a:rPr>
              <a:t>bring  supplies: math binder, paper, pencil, textbook</a:t>
            </a:r>
            <a:endParaRPr lang="en-US" sz="1950" b="1" dirty="0" smtClean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POLITE </a:t>
            </a:r>
            <a:r>
              <a:rPr lang="en-US" sz="2000" b="1" dirty="0" smtClean="0">
                <a:solidFill>
                  <a:schemeClr val="tx1"/>
                </a:solidFill>
              </a:rPr>
              <a:t>respect others, raise your hand, and no chewing gum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PASSIONATE </a:t>
            </a:r>
            <a:r>
              <a:rPr lang="en-US" sz="2000" b="1" dirty="0" smtClean="0">
                <a:solidFill>
                  <a:schemeClr val="tx1"/>
                </a:solidFill>
              </a:rPr>
              <a:t>study for tests &amp; quizzes, try to achieve goals that is beyond what is given in class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807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Follow The 5 “P’s”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381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705600" cy="9906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lgerian" pitchFamily="82" charset="0"/>
              </a:rPr>
              <a:t>Homework</a:t>
            </a:r>
            <a:endParaRPr lang="en-US" sz="8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762000"/>
          </a:xfrm>
        </p:spPr>
        <p:txBody>
          <a:bodyPr>
            <a:noAutofit/>
          </a:bodyPr>
          <a:lstStyle/>
          <a:p>
            <a:r>
              <a:rPr lang="en-US" sz="2400" i="0" dirty="0">
                <a:solidFill>
                  <a:schemeClr val="tx1"/>
                </a:solidFill>
              </a:rPr>
              <a:t> </a:t>
            </a:r>
            <a:r>
              <a:rPr lang="en-US" sz="2400" b="1" i="0" dirty="0" smtClean="0">
                <a:solidFill>
                  <a:srgbClr val="FF0000"/>
                </a:solidFill>
              </a:rPr>
              <a:t>Refers </a:t>
            </a:r>
            <a:r>
              <a:rPr lang="en-US" sz="2400" b="1" i="0" dirty="0">
                <a:solidFill>
                  <a:srgbClr val="FF0000"/>
                </a:solidFill>
              </a:rPr>
              <a:t>to tasks assigned to </a:t>
            </a:r>
            <a:r>
              <a:rPr lang="en-US" sz="2400" b="1" i="0" dirty="0" smtClean="0">
                <a:solidFill>
                  <a:srgbClr val="FF0000"/>
                </a:solidFill>
              </a:rPr>
              <a:t>students by their teachers to </a:t>
            </a:r>
            <a:r>
              <a:rPr lang="en-US" sz="2400" b="1" i="0" dirty="0">
                <a:solidFill>
                  <a:srgbClr val="FF0000"/>
                </a:solidFill>
              </a:rPr>
              <a:t>be completed outside of </a:t>
            </a:r>
            <a:r>
              <a:rPr lang="en-US" sz="2400" b="1" i="0" dirty="0" smtClean="0">
                <a:solidFill>
                  <a:srgbClr val="FF0000"/>
                </a:solidFill>
              </a:rPr>
              <a:t>class.</a:t>
            </a:r>
            <a:r>
              <a:rPr lang="en-US" sz="2400" i="0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0.gstatic.com/images?q=tbn:ANd9GcT0HVpSdbQ_VmeroBIlSq3Y0wR6BEg5jjh3JpkuLPLQ22-m2q5O4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 bwMode="auto">
          <a:xfrm>
            <a:off x="3200400" y="3581986"/>
            <a:ext cx="2438400" cy="19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42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77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 </a:t>
            </a:r>
            <a:r>
              <a:rPr lang="en-US" sz="6000" dirty="0" err="1" smtClean="0">
                <a:latin typeface="Algerian" pitchFamily="82" charset="0"/>
              </a:rPr>
              <a:t>FACts</a:t>
            </a:r>
            <a:r>
              <a:rPr lang="en-US" sz="6000" dirty="0" smtClean="0">
                <a:latin typeface="Algerian" pitchFamily="82" charset="0"/>
              </a:rPr>
              <a:t> </a:t>
            </a:r>
            <a:r>
              <a:rPr lang="en-US" sz="6000" dirty="0" smtClean="0">
                <a:latin typeface="Algerian" pitchFamily="82" charset="0"/>
              </a:rPr>
              <a:t>about HW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3429000"/>
          </a:xfrm>
        </p:spPr>
        <p:txBody>
          <a:bodyPr>
            <a:noAutofit/>
          </a:bodyPr>
          <a:lstStyle/>
          <a:p>
            <a:pPr marL="457200" indent="-457200">
              <a:buSzPct val="150000"/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Worth 15% of your grade</a:t>
            </a:r>
          </a:p>
          <a:p>
            <a:pPr marL="457200" indent="-457200">
              <a:buSzPct val="150000"/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 I point for completion</a:t>
            </a:r>
          </a:p>
          <a:p>
            <a:pPr marL="457200" indent="-457200">
              <a:buSzPct val="150000"/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Usually bookwork or worksheets</a:t>
            </a:r>
          </a:p>
          <a:p>
            <a:pPr marL="457200" indent="-457200">
              <a:buSzPct val="150000"/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½ credit given if brought the next day</a:t>
            </a:r>
          </a:p>
          <a:p>
            <a:pPr indent="0">
              <a:buSzPct val="150000"/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SzPct val="15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7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592" y="4343400"/>
            <a:ext cx="6889408" cy="2286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Rockwell Extra Bold" pitchFamily="18" charset="0"/>
              </a:rPr>
              <a:t>Use the math you’ve learned In Real Life</a:t>
            </a:r>
            <a:endParaRPr lang="en-US" sz="4800" dirty="0">
              <a:latin typeface="Rockwell Extra Bold" pitchFamily="18" charset="0"/>
            </a:endParaRPr>
          </a:p>
        </p:txBody>
      </p:sp>
      <p:pic>
        <p:nvPicPr>
          <p:cNvPr id="1026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0711"/>
            <a:ext cx="3445776" cy="3445776"/>
          </a:xfrm>
          <a:prstGeom prst="ellipse">
            <a:avLst/>
          </a:prstGeom>
          <a:noFill/>
        </p:spPr>
      </p:pic>
      <p:sp>
        <p:nvSpPr>
          <p:cNvPr id="5" name="Plus 4"/>
          <p:cNvSpPr/>
          <p:nvPr/>
        </p:nvSpPr>
        <p:spPr>
          <a:xfrm rot="20442400">
            <a:off x="2034223" y="2329985"/>
            <a:ext cx="1447800" cy="1524000"/>
          </a:xfrm>
          <a:prstGeom prst="mathPlu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 rot="800853">
            <a:off x="6840820" y="2080229"/>
            <a:ext cx="1752600" cy="1600200"/>
          </a:xfrm>
          <a:prstGeom prst="mathMultiply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vision 7"/>
          <p:cNvSpPr/>
          <p:nvPr/>
        </p:nvSpPr>
        <p:spPr>
          <a:xfrm rot="792510">
            <a:off x="6901961" y="147303"/>
            <a:ext cx="2133600" cy="1447800"/>
          </a:xfrm>
          <a:prstGeom prst="mathDivid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 rot="20568107">
            <a:off x="1626207" y="256081"/>
            <a:ext cx="1905000" cy="1143000"/>
          </a:xfrm>
          <a:prstGeom prst="mathEqua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Rockwell Extra Bold" pitchFamily="18" charset="0"/>
              </a:rPr>
              <a:t>when will I ever use this?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202" y="1143000"/>
            <a:ext cx="67056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Bradley Hand ITC" pitchFamily="66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In math you learn a lot of things, some you think you will never need again. But math is everywhere and is used everyday.</a:t>
            </a:r>
          </a:p>
          <a:p>
            <a:pPr>
              <a:buNone/>
            </a:pPr>
            <a:r>
              <a:rPr lang="en-US" sz="2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For example:</a:t>
            </a:r>
          </a:p>
          <a:p>
            <a:pPr>
              <a:buFont typeface="Calibri" pitchFamily="34" charset="0"/>
              <a:buChar char="₪"/>
            </a:pPr>
            <a:r>
              <a:rPr lang="en-US" sz="2500" b="1" dirty="0" smtClean="0">
                <a:solidFill>
                  <a:schemeClr val="accent1"/>
                </a:solidFill>
                <a:latin typeface="Footlight MT Light" pitchFamily="18" charset="0"/>
              </a:rPr>
              <a:t>Cooking- </a:t>
            </a:r>
            <a:r>
              <a:rPr lang="en-US" sz="2500" dirty="0">
                <a:solidFill>
                  <a:schemeClr val="accent1"/>
                </a:solidFill>
                <a:latin typeface="Footlight MT Light" pitchFamily="18" charset="0"/>
              </a:rPr>
              <a:t>W</a:t>
            </a:r>
            <a:r>
              <a:rPr lang="en-US" sz="2500" dirty="0" smtClean="0">
                <a:solidFill>
                  <a:schemeClr val="accent1"/>
                </a:solidFill>
                <a:latin typeface="Footlight MT Light" pitchFamily="18" charset="0"/>
              </a:rPr>
              <a:t>hether its making a cake or serving  a salad, measuring the ingredients is a key part of succeeding in the kitchen.  </a:t>
            </a:r>
          </a:p>
          <a:p>
            <a:pPr>
              <a:buFont typeface="Calibri" pitchFamily="34" charset="0"/>
              <a:buChar char="₪"/>
            </a:pPr>
            <a:r>
              <a:rPr lang="en-US" sz="2500" b="1" dirty="0" smtClean="0">
                <a:solidFill>
                  <a:schemeClr val="accent1"/>
                </a:solidFill>
                <a:latin typeface="Footlight MT Light" pitchFamily="18" charset="0"/>
              </a:rPr>
              <a:t>Decorating-.  </a:t>
            </a:r>
            <a:r>
              <a:rPr lang="en-US" sz="2500" dirty="0">
                <a:solidFill>
                  <a:schemeClr val="accent1"/>
                </a:solidFill>
                <a:latin typeface="Footlight MT Light" pitchFamily="18" charset="0"/>
              </a:rPr>
              <a:t>W</a:t>
            </a:r>
            <a:r>
              <a:rPr lang="en-US" sz="2500" dirty="0" smtClean="0">
                <a:solidFill>
                  <a:schemeClr val="accent1"/>
                </a:solidFill>
                <a:latin typeface="Footlight MT Light" pitchFamily="18" charset="0"/>
              </a:rPr>
              <a:t>hether its hanging up a picture frame or painting a room, knowing how to converts units are used during this task.</a:t>
            </a:r>
          </a:p>
          <a:p>
            <a:pPr>
              <a:buFont typeface="Calibri" pitchFamily="34" charset="0"/>
              <a:buChar char="₪"/>
            </a:pPr>
            <a:r>
              <a:rPr lang="en-US" sz="2500" b="1" dirty="0" smtClean="0">
                <a:solidFill>
                  <a:schemeClr val="accent1"/>
                </a:solidFill>
                <a:latin typeface="Footlight MT Light" pitchFamily="18" charset="0"/>
              </a:rPr>
              <a:t>Shopping- </a:t>
            </a:r>
            <a:r>
              <a:rPr lang="en-US" sz="2500" dirty="0">
                <a:solidFill>
                  <a:schemeClr val="accent1"/>
                </a:solidFill>
                <a:latin typeface="Footlight MT Light" pitchFamily="18" charset="0"/>
              </a:rPr>
              <a:t>W</a:t>
            </a:r>
            <a:r>
              <a:rPr lang="en-US" sz="2500" dirty="0" smtClean="0">
                <a:solidFill>
                  <a:schemeClr val="accent1"/>
                </a:solidFill>
                <a:latin typeface="Footlight MT Light" pitchFamily="18" charset="0"/>
              </a:rPr>
              <a:t>hether its buying a car or a pack of gum, math is used to find out how much you owe.</a:t>
            </a:r>
            <a:endParaRPr lang="en-US" sz="2500" dirty="0">
              <a:solidFill>
                <a:schemeClr val="accent1"/>
              </a:solidFill>
              <a:latin typeface="Footlight MT Light" pitchFamily="18" charset="0"/>
            </a:endParaRPr>
          </a:p>
        </p:txBody>
      </p:sp>
      <p:pic>
        <p:nvPicPr>
          <p:cNvPr id="1028" name="Picture 4" descr="https://encrypted-tbn3.gstatic.com/images?q=tbn:ANd9GcRqvrFURH7fv7bxkY6PXIBjRfDS5RQPXi_tZtl7vPd2XasXv-E8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02" y="1156800"/>
            <a:ext cx="1848677" cy="19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01.deviantart.net/fs70/PRE/i/2010/345/5/2/making_of_cake_by_dantheblackcat-d34n6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20" y="3352800"/>
            <a:ext cx="19767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772400" cy="1829761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Career 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4508" y="2209800"/>
            <a:ext cx="5638800" cy="144780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Arial Black" pitchFamily="34" charset="0"/>
                <a:cs typeface="Aharoni" pitchFamily="2" charset="-79"/>
              </a:rPr>
              <a:t>Many careers use math daily and that’s why it’s important to keep in touch with your basic skills.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30" name="Picture 6" descr="http://www.sfccmo.edu/Images/Testing%20Center/Totem%20Po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/>
          <a:stretch/>
        </p:blipFill>
        <p:spPr bwMode="auto">
          <a:xfrm>
            <a:off x="5862" y="152400"/>
            <a:ext cx="3511061" cy="48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How do jewelers use math?</a:t>
            </a:r>
          </a:p>
          <a:p>
            <a:pPr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Ratios/ Proportions-</a:t>
            </a:r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 when measuring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Geometry- </a:t>
            </a:r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cutting the stones and diamonds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Basic counting- </a:t>
            </a:r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selling/ buying materials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Symmetry- </a:t>
            </a:r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making sure the jewel is even on all sides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Jewelers</a:t>
            </a:r>
            <a:endParaRPr lang="en-US" sz="6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diamond gif photo: Diamond Gif random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2258">
            <a:off x="5471273" y="4480672"/>
            <a:ext cx="2838686" cy="2838686"/>
          </a:xfrm>
          <a:prstGeom prst="rect">
            <a:avLst/>
          </a:prstGeom>
          <a:noFill/>
        </p:spPr>
      </p:pic>
      <p:pic>
        <p:nvPicPr>
          <p:cNvPr id="2050" name="Picture 2" descr="https://encrypted-tbn2.gstatic.com/images?q=tbn:ANd9GcQCDwqouFaLm8_2cTa9Bk0uSAzwkcoP-tY114yDcAutgcLSL87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umm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ketchboo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riel">
  <a:themeElements>
    <a:clrScheme name="Custom 2">
      <a:dk1>
        <a:sysClr val="windowText" lastClr="000000"/>
      </a:dk1>
      <a:lt1>
        <a:sysClr val="window" lastClr="FFFFFF"/>
      </a:lt1>
      <a:dk2>
        <a:srgbClr val="002060"/>
      </a:dk2>
      <a:lt2>
        <a:srgbClr val="EACA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riel">
  <a:themeElements>
    <a:clrScheme name="Custom 2">
      <a:dk1>
        <a:sysClr val="windowText" lastClr="000000"/>
      </a:dk1>
      <a:lt1>
        <a:sysClr val="window" lastClr="FFFFFF"/>
      </a:lt1>
      <a:dk2>
        <a:srgbClr val="002060"/>
      </a:dk2>
      <a:lt2>
        <a:srgbClr val="EACA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course">
  <a:themeElements>
    <a:clrScheme name="Custom 7">
      <a:dk1>
        <a:srgbClr val="FF2DD2"/>
      </a:dk1>
      <a:lt1>
        <a:sysClr val="window" lastClr="FFFFFF"/>
      </a:lt1>
      <a:dk2>
        <a:srgbClr val="FFFF00"/>
      </a:dk2>
      <a:lt2>
        <a:srgbClr val="DEF5FA"/>
      </a:lt2>
      <a:accent1>
        <a:srgbClr val="FF2DD2"/>
      </a:accent1>
      <a:accent2>
        <a:srgbClr val="FF2DD2"/>
      </a:accent2>
      <a:accent3>
        <a:srgbClr val="FF2DD2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FF2DD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Concourse">
  <a:themeElements>
    <a:clrScheme name="Custom 7">
      <a:dk1>
        <a:srgbClr val="FF2DD2"/>
      </a:dk1>
      <a:lt1>
        <a:sysClr val="window" lastClr="FFFFFF"/>
      </a:lt1>
      <a:dk2>
        <a:srgbClr val="FFFF00"/>
      </a:dk2>
      <a:lt2>
        <a:srgbClr val="DEF5FA"/>
      </a:lt2>
      <a:accent1>
        <a:srgbClr val="FF2DD2"/>
      </a:accent1>
      <a:accent2>
        <a:srgbClr val="FF2DD2"/>
      </a:accent2>
      <a:accent3>
        <a:srgbClr val="FF2DD2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FF2DD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umm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umm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2047</TotalTime>
  <Words>632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Opulent</vt:lpstr>
      <vt:lpstr>Waveform</vt:lpstr>
      <vt:lpstr>1_Waveform</vt:lpstr>
      <vt:lpstr>Couture</vt:lpstr>
      <vt:lpstr>1_Couture</vt:lpstr>
      <vt:lpstr>Verve</vt:lpstr>
      <vt:lpstr>1_Verve</vt:lpstr>
      <vt:lpstr>Summer</vt:lpstr>
      <vt:lpstr>1_Summer</vt:lpstr>
      <vt:lpstr>2_Summer</vt:lpstr>
      <vt:lpstr>Austin</vt:lpstr>
      <vt:lpstr>Sketchbook</vt:lpstr>
      <vt:lpstr>Oriel</vt:lpstr>
      <vt:lpstr>1_Oriel</vt:lpstr>
      <vt:lpstr>Concourse</vt:lpstr>
      <vt:lpstr>1_Concourse</vt:lpstr>
      <vt:lpstr> Miss Mckenna’s Math Class</vt:lpstr>
      <vt:lpstr>Obeying Classroom Rules</vt:lpstr>
      <vt:lpstr>Just Follow The 5 “P’s”</vt:lpstr>
      <vt:lpstr>Homework</vt:lpstr>
      <vt:lpstr> FACts about HW</vt:lpstr>
      <vt:lpstr>Use the math you’ve learned In Real Life</vt:lpstr>
      <vt:lpstr>when will I ever use this? </vt:lpstr>
      <vt:lpstr>Math Career </vt:lpstr>
      <vt:lpstr>Jewelers</vt:lpstr>
      <vt:lpstr>How to Study and Do Well on Tests and Quizzes</vt:lpstr>
      <vt:lpstr>Night Before the Test </vt:lpstr>
      <vt:lpstr>Stay Cool at School</vt:lpstr>
      <vt:lpstr>NJASK Prep</vt:lpstr>
      <vt:lpstr>Simple Skills To Cover </vt:lpstr>
      <vt:lpstr>Right Before Testing:</vt:lpstr>
      <vt:lpstr>Our Experience</vt:lpstr>
      <vt:lpstr>Sanjana’s Journey</vt:lpstr>
      <vt:lpstr>Jen’s Journey</vt:lpstr>
      <vt:lpstr> THE END</vt:lpstr>
    </vt:vector>
  </TitlesOfParts>
  <Company>jnj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in Mckenna</dc:title>
  <dc:creator>Jana</dc:creator>
  <cp:lastModifiedBy>Jana</cp:lastModifiedBy>
  <cp:revision>16</cp:revision>
  <dcterms:created xsi:type="dcterms:W3CDTF">2013-05-19T19:09:02Z</dcterms:created>
  <dcterms:modified xsi:type="dcterms:W3CDTF">2013-06-09T20:36:10Z</dcterms:modified>
</cp:coreProperties>
</file>