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4124512"/>
            <a:ext cx="8458200" cy="949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734342"/>
            <a:ext cx="7772400" cy="224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94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40302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949211"/>
            <a:ext cx="40302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5875078"/>
            <a:ext cx="8686800" cy="692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 i="0">
                <a:solidFill>
                  <a:schemeClr val="lt1"/>
                </a:solidFill>
              </a:defRPr>
            </a:lvl1pPr>
            <a:lvl2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 i="0">
                <a:solidFill>
                  <a:schemeClr val="lt1"/>
                </a:solidFill>
              </a:defRPr>
            </a:lvl2pPr>
            <a:lvl3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 i="0">
                <a:solidFill>
                  <a:schemeClr val="lt1"/>
                </a:solidFill>
              </a:defRPr>
            </a:lvl3pPr>
            <a:lvl4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 i="0">
                <a:solidFill>
                  <a:schemeClr val="lt1"/>
                </a:solidFill>
              </a:defRPr>
            </a:lvl4pPr>
            <a:lvl5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 i="0">
                <a:solidFill>
                  <a:schemeClr val="lt1"/>
                </a:solidFill>
              </a:defRPr>
            </a:lvl5pPr>
            <a:lvl6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 i="0">
                <a:solidFill>
                  <a:schemeClr val="lt1"/>
                </a:solidFill>
              </a:defRPr>
            </a:lvl6pPr>
            <a:lvl7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 i="0">
                <a:solidFill>
                  <a:schemeClr val="lt1"/>
                </a:solidFill>
              </a:defRPr>
            </a:lvl7pPr>
            <a:lvl8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 i="0">
                <a:solidFill>
                  <a:schemeClr val="lt1"/>
                </a:solidFill>
              </a:defRPr>
            </a:lvl8pPr>
            <a:lvl9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 i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stats.bls.gov/oco/ocos118.htm" TargetMode="External"/><Relationship Id="rId13" Type="http://schemas.openxmlformats.org/officeDocument/2006/relationships/hyperlink" Target="http://stats.bls.gov/oco/ocos056.htm" TargetMode="External"/><Relationship Id="rId18" Type="http://schemas.openxmlformats.org/officeDocument/2006/relationships/hyperlink" Target="http://stats.bls.gov/oco/ocos040.htm" TargetMode="External"/><Relationship Id="rId3" Type="http://schemas.openxmlformats.org/officeDocument/2006/relationships/hyperlink" Target="http://stats.bls.gov/oco/ocos006.htm" TargetMode="External"/><Relationship Id="rId7" Type="http://schemas.openxmlformats.org/officeDocument/2006/relationships/hyperlink" Target="http://stats.bls.gov/oco/ocos010.htm" TargetMode="External"/><Relationship Id="rId12" Type="http://schemas.openxmlformats.org/officeDocument/2006/relationships/hyperlink" Target="http://stats.bls.gov/oco/ocos074.htm" TargetMode="External"/><Relationship Id="rId17" Type="http://schemas.openxmlformats.org/officeDocument/2006/relationships/hyperlink" Target="http://stats.bls.gov/oco/ocos054.htm" TargetMode="External"/><Relationship Id="rId2" Type="http://schemas.openxmlformats.org/officeDocument/2006/relationships/notesSlide" Target="../notesSlides/notesSlide19.xml"/><Relationship Id="rId16" Type="http://schemas.openxmlformats.org/officeDocument/2006/relationships/hyperlink" Target="http://stats.bls.gov/oco/ocos122.htm" TargetMode="External"/><Relationship Id="rId20" Type="http://schemas.openxmlformats.org/officeDocument/2006/relationships/hyperlink" Target="http://stats.bls.gov/oco/ocos026.ht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stats.bls.gov/oco/ocos112.htm" TargetMode="External"/><Relationship Id="rId11" Type="http://schemas.openxmlformats.org/officeDocument/2006/relationships/hyperlink" Target="http://stats.bls.gov/oco/ocos079.htm" TargetMode="External"/><Relationship Id="rId5" Type="http://schemas.openxmlformats.org/officeDocument/2006/relationships/hyperlink" Target="http://stats.bls.gov/oco/ocos111.htm" TargetMode="External"/><Relationship Id="rId15" Type="http://schemas.openxmlformats.org/officeDocument/2006/relationships/hyperlink" Target="http://stats.bls.gov/oco/ocos115.htm" TargetMode="External"/><Relationship Id="rId10" Type="http://schemas.openxmlformats.org/officeDocument/2006/relationships/hyperlink" Target="http://stats.bls.gov/oco/ocos073.htm" TargetMode="External"/><Relationship Id="rId19" Type="http://schemas.openxmlformats.org/officeDocument/2006/relationships/hyperlink" Target="http://stats.bls.gov/oco/ocos223.htm" TargetMode="External"/><Relationship Id="rId4" Type="http://schemas.openxmlformats.org/officeDocument/2006/relationships/hyperlink" Target="http://stats.bls.gov/oco/ocos072.htm" TargetMode="External"/><Relationship Id="rId9" Type="http://schemas.openxmlformats.org/officeDocument/2006/relationships/hyperlink" Target="http://stats.bls.gov/oco/ocos039.htm" TargetMode="External"/><Relationship Id="rId14" Type="http://schemas.openxmlformats.org/officeDocument/2006/relationships/hyperlink" Target="http://stats.bls.gov/oco/ocos120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373650" y="353292"/>
            <a:ext cx="7772400" cy="2245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How To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94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Survive Miss McKenna's Math Class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>
        <p14:gallery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What not to do!!!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947357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Give up</a:t>
            </a:r>
          </a:p>
          <a:p>
            <a:endParaRPr/>
          </a:p>
          <a:p>
            <a:pPr>
              <a:buNone/>
            </a:pPr>
            <a:r>
              <a:rPr lang="en" b="1"/>
              <a:t>Don't be like Zach and Nikhil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>
        <p14:prism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How To - Do Well On Assignments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/>
              <a:t>For Tests And Quizzes</a:t>
            </a:r>
          </a:p>
          <a:p>
            <a:endParaRPr/>
          </a:p>
          <a:p>
            <a:pPr lvl="0" algn="l" rtl="0">
              <a:buNone/>
            </a:pPr>
            <a:r>
              <a:rPr lang="en" b="1" i="1">
                <a:solidFill>
                  <a:srgbClr val="FF0000"/>
                </a:solidFill>
              </a:rPr>
              <a:t>         S - T - U - D - Y LIKE A BOSS</a:t>
            </a:r>
          </a:p>
          <a:p>
            <a:endParaRPr/>
          </a:p>
          <a:p>
            <a:pPr lvl="0" algn="ctr" rtl="0">
              <a:buNone/>
            </a:pPr>
            <a:r>
              <a:rPr lang="en">
                <a:solidFill>
                  <a:srgbClr val="000000"/>
                </a:solidFill>
              </a:rPr>
              <a:t>For Projects</a:t>
            </a:r>
          </a:p>
          <a:p>
            <a:pPr lvl="0" rtl="0">
              <a:buNone/>
            </a:pPr>
            <a:r>
              <a:rPr lang="en" sz="2400">
                <a:solidFill>
                  <a:srgbClr val="000000"/>
                </a:solidFill>
              </a:rPr>
              <a:t>There are different elements that make up a good project</a:t>
            </a:r>
          </a:p>
          <a:p>
            <a:pPr lvl="0" rtl="0">
              <a:buNone/>
            </a:pPr>
            <a:r>
              <a:rPr lang="en" sz="2400">
                <a:solidFill>
                  <a:srgbClr val="000000"/>
                </a:solidFill>
              </a:rPr>
              <a:t>Purpose and Relevance, Time, Complexity, Intensity, Connected, Access, Shareable, Novelty.</a:t>
            </a:r>
          </a:p>
          <a:p>
            <a:pPr>
              <a:buNone/>
            </a:pPr>
            <a:r>
              <a:rPr lang="en" sz="2400">
                <a:solidFill>
                  <a:srgbClr val="000000"/>
                </a:solidFill>
              </a:rPr>
              <a:t>Just remember to stay on task and to follow the instructions.</a:t>
            </a:r>
          </a:p>
        </p:txBody>
      </p:sp>
      <p:sp>
        <p:nvSpPr>
          <p:cNvPr id="90" name="Shape 90"/>
          <p:cNvSpPr/>
          <p:nvPr/>
        </p:nvSpPr>
        <p:spPr>
          <a:xfrm>
            <a:off x="6792775" y="2509950"/>
            <a:ext cx="2125749" cy="16016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What not to do!!!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Goof off playing videogames such as Saints row the third or TF2</a:t>
            </a:r>
          </a:p>
          <a:p>
            <a:endParaRPr/>
          </a:p>
          <a:p>
            <a:pPr lvl="0" rtl="0">
              <a:buNone/>
            </a:pPr>
            <a:r>
              <a:rPr lang="en"/>
              <a:t>Don't care about till last minute where you rush through it and end up getting an F and you cry wishing you done your work and now you're a clown at a 8 year olds birthday party </a:t>
            </a:r>
          </a:p>
          <a:p>
            <a:endParaRPr/>
          </a:p>
          <a:p>
            <a:pPr lvl="0" rtl="0">
              <a:buNone/>
            </a:pPr>
            <a:r>
              <a:rPr lang="en" b="1"/>
              <a:t>Don't be like Zach or Nikhil 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>
        <p14:gallery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Prepare For NJASK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Yet Again...</a:t>
            </a:r>
          </a:p>
          <a:p>
            <a:pPr lvl="0" rtl="0">
              <a:buNone/>
            </a:pPr>
            <a:r>
              <a:rPr lang="en">
                <a:solidFill>
                  <a:srgbClr val="FF0000"/>
                </a:solidFill>
              </a:rPr>
              <a:t>STUDY WITH EVEN MORE MOTIVATION</a:t>
            </a:r>
          </a:p>
          <a:p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1675400" y="3000500"/>
            <a:ext cx="5170026" cy="3857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What not to do!!!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Again...</a:t>
            </a:r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Give up</a:t>
            </a:r>
          </a:p>
          <a:p>
            <a:endParaRPr/>
          </a:p>
          <a:p>
            <a:pPr lvl="0">
              <a:buClr>
                <a:srgbClr val="000000"/>
              </a:buClr>
              <a:buSzPct val="36666"/>
              <a:buFont typeface="Arial"/>
              <a:buNone/>
            </a:pPr>
            <a:r>
              <a:rPr lang="en" b="1"/>
              <a:t>Don't be like Zach and Nikhil</a:t>
            </a:r>
          </a:p>
        </p:txBody>
      </p:sp>
    </p:spTree>
  </p:cSld>
  <p:clrMapOvr>
    <a:masterClrMapping/>
  </p:clrMapOvr>
  <p:transition spd="slow">
    <p:push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Using The Math You've Learned</a:t>
            </a:r>
          </a:p>
        </p:txBody>
      </p:sp>
      <p:sp>
        <p:nvSpPr>
          <p:cNvPr id="115" name="Shape 115"/>
          <p:cNvSpPr/>
          <p:nvPr/>
        </p:nvSpPr>
        <p:spPr>
          <a:xfrm>
            <a:off x="3715746" y="3150225"/>
            <a:ext cx="5104350" cy="3424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72075" y="2039050"/>
            <a:ext cx="7978800" cy="435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Paying for the </a:t>
            </a:r>
            <a:r>
              <a:rPr lang="en">
                <a:solidFill>
                  <a:srgbClr val="FF0000"/>
                </a:solidFill>
              </a:rPr>
              <a:t>Man's taxes</a:t>
            </a:r>
          </a:p>
          <a:p>
            <a:pPr lvl="0" rtl="0">
              <a:buNone/>
            </a:pPr>
            <a:r>
              <a:rPr lang="en">
                <a:solidFill>
                  <a:srgbClr val="000000"/>
                </a:solidFill>
              </a:rPr>
              <a:t>To solve financial problems</a:t>
            </a:r>
          </a:p>
          <a:p>
            <a:pPr lvl="0" rtl="0">
              <a:buNone/>
            </a:pPr>
            <a:r>
              <a:rPr lang="en">
                <a:solidFill>
                  <a:srgbClr val="000000"/>
                </a:solidFill>
              </a:rPr>
              <a:t>Commute</a:t>
            </a:r>
          </a:p>
          <a:p>
            <a:pPr lvl="0" rtl="0">
              <a:buNone/>
            </a:pPr>
            <a:r>
              <a:rPr lang="en">
                <a:solidFill>
                  <a:srgbClr val="000000"/>
                </a:solidFill>
              </a:rPr>
              <a:t>Discounts</a:t>
            </a:r>
          </a:p>
          <a:p>
            <a:pPr lvl="0" rtl="0">
              <a:buNone/>
            </a:pPr>
            <a:r>
              <a:rPr lang="en">
                <a:solidFill>
                  <a:srgbClr val="000000"/>
                </a:solidFill>
              </a:rPr>
              <a:t>Saving</a:t>
            </a:r>
          </a:p>
          <a:p>
            <a:pPr lvl="0" rtl="0">
              <a:buNone/>
            </a:pPr>
            <a:r>
              <a:rPr lang="en">
                <a:solidFill>
                  <a:srgbClr val="000000"/>
                </a:solidFill>
              </a:rPr>
              <a:t>Cooking</a:t>
            </a:r>
          </a:p>
          <a:p>
            <a:pPr lvl="0" rtl="0">
              <a:buNone/>
            </a:pPr>
            <a:r>
              <a:rPr lang="en">
                <a:solidFill>
                  <a:srgbClr val="000000"/>
                </a:solidFill>
              </a:rPr>
              <a:t>Correct Change</a:t>
            </a:r>
          </a:p>
          <a:p>
            <a:pPr lvl="0" rtl="0">
              <a:buNone/>
            </a:pPr>
            <a:r>
              <a:rPr lang="en">
                <a:solidFill>
                  <a:srgbClr val="000000"/>
                </a:solidFill>
              </a:rPr>
              <a:t>Following Distance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>
        <p14:prism dir="l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What not to do!!!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Forget how to do math </a:t>
            </a:r>
          </a:p>
          <a:p>
            <a:endParaRPr/>
          </a:p>
          <a:p>
            <a:pPr lvl="0" rtl="0">
              <a:buNone/>
            </a:pPr>
            <a:r>
              <a:rPr lang="en"/>
              <a:t>Never ever </a:t>
            </a:r>
            <a:r>
              <a:rPr lang="en" b="1"/>
              <a:t>EVER!!! </a:t>
            </a:r>
            <a:r>
              <a:rPr lang="en"/>
              <a:t>Forget how to do the pythagorean theorem because when you grow up, you will need to know this or you can't live. </a:t>
            </a:r>
          </a:p>
          <a:p>
            <a:endParaRPr/>
          </a:p>
          <a:p>
            <a:pPr>
              <a:buNone/>
            </a:pPr>
            <a:r>
              <a:rPr lang="en" b="1"/>
              <a:t>Don't be like Zach or Nikhil in the future </a:t>
            </a:r>
          </a:p>
        </p:txBody>
      </p:sp>
    </p:spTree>
  </p:cSld>
  <p:clrMapOvr>
    <a:masterClrMapping/>
  </p:clrMapOvr>
  <p:transition spd="slow">
    <p:push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Important Math Facts, Formulas, and Theories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Income Tax</a:t>
            </a:r>
          </a:p>
          <a:p>
            <a:pPr lvl="0" rtl="0">
              <a:buNone/>
            </a:pPr>
            <a:r>
              <a:rPr lang="en"/>
              <a:t>Solving Multi Step Equations</a:t>
            </a:r>
          </a:p>
          <a:p>
            <a:pPr lvl="0" rtl="0">
              <a:buNone/>
            </a:pPr>
            <a:r>
              <a:rPr lang="en"/>
              <a:t>Probability</a:t>
            </a:r>
          </a:p>
          <a:p>
            <a:pPr lvl="0" rtl="0">
              <a:buNone/>
            </a:pPr>
            <a:r>
              <a:rPr lang="en"/>
              <a:t>Surface Area</a:t>
            </a:r>
          </a:p>
          <a:p>
            <a:pPr lvl="0" rtl="0">
              <a:buNone/>
            </a:pPr>
            <a:r>
              <a:rPr lang="en"/>
              <a:t>Theoretical Probability</a:t>
            </a:r>
          </a:p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>
        <p14:prism dir="l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Experience In Math Class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While having a ton of </a:t>
            </a:r>
            <a:r>
              <a:rPr lang="en">
                <a:solidFill>
                  <a:srgbClr val="000000"/>
                </a:solidFill>
              </a:rPr>
              <a:t>fun in class we were always the type of students that were -</a:t>
            </a:r>
          </a:p>
          <a:p>
            <a:endParaRPr/>
          </a:p>
          <a:p>
            <a:pPr lvl="0" rtl="0">
              <a:buNone/>
            </a:pPr>
            <a:r>
              <a:rPr lang="en">
                <a:solidFill>
                  <a:srgbClr val="000000"/>
                </a:solidFill>
              </a:rPr>
              <a:t>Always paying </a:t>
            </a:r>
            <a:r>
              <a:rPr lang="en" i="1">
                <a:solidFill>
                  <a:srgbClr val="4A86E8"/>
                </a:solidFill>
              </a:rPr>
              <a:t>"attention"</a:t>
            </a:r>
          </a:p>
          <a:p>
            <a:endParaRPr/>
          </a:p>
          <a:p>
            <a:pPr lvl="0" rtl="0">
              <a:buNone/>
            </a:pPr>
            <a:r>
              <a:rPr lang="en">
                <a:solidFill>
                  <a:srgbClr val="000000"/>
                </a:solidFill>
              </a:rPr>
              <a:t>Always </a:t>
            </a:r>
            <a:r>
              <a:rPr lang="en" i="1">
                <a:solidFill>
                  <a:srgbClr val="4A86E8"/>
                </a:solidFill>
              </a:rPr>
              <a:t>"participating"</a:t>
            </a:r>
          </a:p>
          <a:p>
            <a:endParaRPr/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And were always </a:t>
            </a:r>
            <a:r>
              <a:rPr lang="en" i="1">
                <a:solidFill>
                  <a:srgbClr val="4A86E8"/>
                </a:solidFill>
              </a:rPr>
              <a:t>"good students" </a:t>
            </a:r>
            <a:r>
              <a:rPr lang="en">
                <a:solidFill>
                  <a:srgbClr val="000000"/>
                </a:solidFill>
              </a:rPr>
              <a:t>in class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Careers That Use Math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40302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200">
                <a:solidFill>
                  <a:srgbClr val="000000"/>
                </a:solidFill>
              </a:rPr>
              <a:t> Accountants and auditors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200">
                <a:solidFill>
                  <a:srgbClr val="000000"/>
                </a:solidFill>
              </a:rPr>
              <a:t>Aircraft pilots and flight engineers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200">
                <a:solidFill>
                  <a:srgbClr val="000000"/>
                </a:solidFill>
              </a:rPr>
              <a:t>Computer programmers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200">
                <a:solidFill>
                  <a:srgbClr val="000000"/>
                </a:solidFill>
                <a:hlinkClick r:id="rId3"/>
              </a:rPr>
              <a:t>Cost estimators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200">
                <a:solidFill>
                  <a:srgbClr val="000000"/>
                </a:solidFill>
                <a:hlinkClick r:id="rId4"/>
              </a:rPr>
              <a:t>Dentists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200">
                <a:solidFill>
                  <a:srgbClr val="000000"/>
                </a:solidFill>
                <a:hlinkClick r:id="rId5"/>
              </a:rPr>
              <a:t>Drafters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200">
                <a:solidFill>
                  <a:srgbClr val="000000"/>
                </a:solidFill>
                <a:hlinkClick r:id="rId6"/>
              </a:rPr>
              <a:t>Electrical and electronic technicians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200">
                <a:solidFill>
                  <a:srgbClr val="000000"/>
                </a:solidFill>
                <a:hlinkClick r:id="rId6"/>
              </a:rPr>
              <a:t>Engineering technicians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200">
                <a:solidFill>
                  <a:srgbClr val="000000"/>
                </a:solidFill>
                <a:hlinkClick r:id="rId7"/>
              </a:rPr>
              <a:t>Financial managers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200">
                <a:solidFill>
                  <a:srgbClr val="000000"/>
                </a:solidFill>
                <a:hlinkClick r:id="rId8"/>
              </a:rPr>
              <a:t>Insurance sales workers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200">
                <a:solidFill>
                  <a:srgbClr val="000000"/>
                </a:solidFill>
                <a:hlinkClick r:id="rId9"/>
              </a:rPr>
              <a:t>Landscape architects</a:t>
            </a:r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2"/>
          </p:nvPr>
        </p:nvSpPr>
        <p:spPr>
          <a:xfrm>
            <a:off x="4656667" y="1949211"/>
            <a:ext cx="40302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</a:rPr>
              <a:t>Management analysts and consultants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  <a:hlinkClick r:id="rId10"/>
              </a:rPr>
              <a:t>Optometrists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  <a:hlinkClick r:id="rId11"/>
              </a:rPr>
              <a:t>Pharmacists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  <a:hlinkClick r:id="rId12"/>
              </a:rPr>
              <a:t>Physicians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  <a:hlinkClick r:id="rId13"/>
              </a:rPr>
              <a:t>Psychologists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  <a:hlinkClick r:id="rId14"/>
              </a:rPr>
              <a:t>Real estate agents and brokers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  <a:hlinkClick r:id="rId15"/>
              </a:rPr>
              <a:t>Science technicians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  <a:hlinkClick r:id="rId16"/>
              </a:rPr>
              <a:t>Securities and financial services sales workers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  <a:hlinkClick r:id="rId17"/>
              </a:rPr>
              <a:t>Sociologists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  <a:hlinkClick r:id="rId18"/>
              </a:rPr>
              <a:t>Surveyors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  <a:hlinkClick r:id="rId19"/>
              </a:rPr>
              <a:t>Tool programmers, numerical control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  <a:hlinkClick r:id="rId20"/>
              </a:rPr>
              <a:t>Underwriters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</a:rPr>
              <a:t>Urban and regional planners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>
                <a:solidFill>
                  <a:srgbClr val="000000"/>
                </a:solidFill>
              </a:rPr>
              <a:t>Veterinarians</a:t>
            </a:r>
          </a:p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Introduction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966257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i="1"/>
              <a:t>Welcome to a How To survive Miss McKenna math class. Here you will learn how to -</a:t>
            </a:r>
          </a:p>
          <a:p>
            <a:endParaRPr/>
          </a:p>
          <a:p>
            <a:pPr lvl="0" rtl="0">
              <a:buNone/>
            </a:pPr>
            <a:r>
              <a:rPr lang="en" sz="2400"/>
              <a:t>Obey Classroom rules</a:t>
            </a:r>
          </a:p>
          <a:p>
            <a:pPr lvl="0" rtl="0">
              <a:buNone/>
            </a:pPr>
            <a:r>
              <a:rPr lang="en" sz="2400"/>
              <a:t>Get full credit on your homework assignments</a:t>
            </a:r>
          </a:p>
          <a:p>
            <a:pPr lvl="0" rtl="0">
              <a:buNone/>
            </a:pPr>
            <a:r>
              <a:rPr lang="en" sz="2400"/>
              <a:t>Study for a test/quiz</a:t>
            </a:r>
          </a:p>
          <a:p>
            <a:pPr lvl="0" rtl="0">
              <a:buNone/>
            </a:pPr>
            <a:r>
              <a:rPr lang="en" sz="2400"/>
              <a:t>Do well on those tests/quizzes/projects</a:t>
            </a:r>
          </a:p>
          <a:p>
            <a:pPr lvl="0" rtl="0">
              <a:buNone/>
            </a:pPr>
            <a:r>
              <a:rPr lang="en" sz="2400"/>
              <a:t>Prepare for the NJASK</a:t>
            </a:r>
          </a:p>
          <a:p>
            <a:pPr lvl="0" rtl="0">
              <a:buNone/>
            </a:pPr>
            <a:r>
              <a:rPr lang="en" sz="2400"/>
              <a:t>Use the math you've learned</a:t>
            </a:r>
          </a:p>
          <a:p>
            <a:pPr lvl="0" rtl="0">
              <a:buNone/>
            </a:pPr>
            <a:r>
              <a:rPr lang="en" sz="2400" b="1"/>
              <a:t>Most importantly - How </a:t>
            </a:r>
            <a:r>
              <a:rPr lang="en" sz="2400" b="1">
                <a:solidFill>
                  <a:srgbClr val="FF0000"/>
                </a:solidFill>
              </a:rPr>
              <a:t>NOT</a:t>
            </a:r>
            <a:r>
              <a:rPr lang="en" sz="2400" b="1"/>
              <a:t> to be like Zach or Nikhil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Architect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What an Architect does</a:t>
            </a:r>
          </a:p>
          <a:p>
            <a:pPr lvl="0" algn="just" rtl="0">
              <a:lnSpc>
                <a:spcPct val="122727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en" sz="1800" dirty="0">
                <a:solidFill>
                  <a:srgbClr val="000000"/>
                </a:solidFill>
              </a:rPr>
              <a:t>The architect is a trained professional who is central to the development of both the planning and the design components that form the basis for the construction of a building. Here is some background on how an architect works, and why the utilization of a competent architect is so important to any building project.</a:t>
            </a:r>
          </a:p>
          <a:p>
            <a:pPr lvl="0" algn="just" rtl="0">
              <a:lnSpc>
                <a:spcPct val="122727"/>
              </a:lnSpc>
              <a:spcBef>
                <a:spcPts val="0"/>
              </a:spcBef>
              <a:spcAft>
                <a:spcPts val="1400"/>
              </a:spcAft>
              <a:buClr>
                <a:srgbClr val="000000"/>
              </a:buClr>
              <a:buSzPct val="36666"/>
              <a:buFont typeface="Arial"/>
              <a:buNone/>
            </a:pPr>
            <a:r>
              <a:rPr lang="en" dirty="0">
                <a:solidFill>
                  <a:srgbClr val="000000"/>
                </a:solidFill>
              </a:rPr>
              <a:t>Architecture Companies</a:t>
            </a:r>
          </a:p>
          <a:p>
            <a:endParaRPr dirty="0"/>
          </a:p>
          <a:p>
            <a:pPr lvl="0" rtl="0">
              <a:buNone/>
            </a:pPr>
            <a:r>
              <a:rPr lang="en" sz="1800" b="1" dirty="0">
                <a:solidFill>
                  <a:srgbClr val="434343"/>
                </a:solidFill>
                <a:latin typeface="Verdana"/>
                <a:ea typeface="Verdana"/>
                <a:cs typeface="Verdana"/>
                <a:sym typeface="Verdana"/>
              </a:rPr>
              <a:t>Mileto - Godsall Associates LLC.</a:t>
            </a:r>
          </a:p>
          <a:p>
            <a:pPr lvl="0" rtl="0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Pct val="64705"/>
              <a:buFont typeface="Arial"/>
              <a:buNone/>
            </a:pPr>
            <a:r>
              <a:rPr lang="en" sz="1700" b="1" dirty="0">
                <a:solidFill>
                  <a:srgbClr val="434343"/>
                </a:solidFill>
                <a:latin typeface="Verdana"/>
                <a:ea typeface="Verdana"/>
                <a:cs typeface="Verdana"/>
                <a:sym typeface="Verdana"/>
              </a:rPr>
              <a:t>Foster + Partners</a:t>
            </a:r>
          </a:p>
          <a:p>
            <a:endParaRPr dirty="0"/>
          </a:p>
        </p:txBody>
      </p:sp>
      <p:sp>
        <p:nvSpPr>
          <p:cNvPr id="148" name="Shape 148"/>
          <p:cNvSpPr/>
          <p:nvPr/>
        </p:nvSpPr>
        <p:spPr>
          <a:xfrm>
            <a:off x="4741225" y="3776375"/>
            <a:ext cx="4286250" cy="29241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>
        <p14:prism dir="l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song that represents us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Bad to the </a:t>
            </a:r>
            <a:r>
              <a:rPr lang="en-US" sz="4400" dirty="0" smtClean="0">
                <a:solidFill>
                  <a:srgbClr val="FF0000"/>
                </a:solidFill>
              </a:rPr>
              <a:t>bone</a:t>
            </a:r>
          </a:p>
          <a:p>
            <a:pPr algn="ctr">
              <a:buNone/>
            </a:pPr>
            <a:r>
              <a:rPr lang="en-US" sz="4400" dirty="0" smtClean="0"/>
              <a:t>Bad </a:t>
            </a:r>
            <a:r>
              <a:rPr lang="en-US" sz="4400" dirty="0" smtClean="0"/>
              <a:t>to the </a:t>
            </a:r>
            <a:r>
              <a:rPr lang="en-US" sz="4400" dirty="0" smtClean="0"/>
              <a:t>bone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B-B-B-B-Bad</a:t>
            </a:r>
          </a:p>
          <a:p>
            <a:pPr algn="ctr">
              <a:buNone/>
            </a:pPr>
            <a:r>
              <a:rPr lang="en-US" sz="4400" dirty="0" smtClean="0"/>
              <a:t>B-B-B-B-Bad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B-B-B-B-Bad</a:t>
            </a:r>
          </a:p>
          <a:p>
            <a:pPr algn="ctr">
              <a:buNone/>
            </a:pPr>
            <a:r>
              <a:rPr lang="en-US" sz="4400" dirty="0" smtClean="0"/>
              <a:t>Bad </a:t>
            </a:r>
            <a:r>
              <a:rPr lang="en-US" sz="4400" dirty="0" smtClean="0"/>
              <a:t>to the </a:t>
            </a:r>
            <a:r>
              <a:rPr lang="en-US" sz="4400" dirty="0" smtClean="0"/>
              <a:t>bone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How To - Obey Rules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91000" y="20135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Following the </a:t>
            </a:r>
            <a:r>
              <a:rPr lang="en" b="1">
                <a:solidFill>
                  <a:srgbClr val="A4C2F4"/>
                </a:solidFill>
              </a:rPr>
              <a:t>RULES</a:t>
            </a:r>
            <a:r>
              <a:rPr lang="en" b="1"/>
              <a:t> </a:t>
            </a:r>
            <a:r>
              <a:rPr lang="en"/>
              <a:t>is </a:t>
            </a:r>
            <a:r>
              <a:rPr lang="en" b="1">
                <a:solidFill>
                  <a:srgbClr val="FF0000"/>
                </a:solidFill>
              </a:rPr>
              <a:t>NOT </a:t>
            </a:r>
            <a:r>
              <a:rPr lang="en"/>
              <a:t>that hard.</a:t>
            </a:r>
          </a:p>
          <a:p>
            <a:endParaRPr/>
          </a:p>
          <a:p>
            <a:pPr lvl="0" rtl="0">
              <a:buNone/>
            </a:pPr>
            <a:r>
              <a:rPr lang="en"/>
              <a:t>There are three simple rules you must follow -</a:t>
            </a:r>
          </a:p>
          <a:p>
            <a:pPr lvl="0" rtl="0">
              <a:buNone/>
            </a:pPr>
            <a:r>
              <a:rPr lang="en"/>
              <a:t> -Hands to yourself </a:t>
            </a:r>
          </a:p>
          <a:p>
            <a:pPr lvl="0" rtl="0">
              <a:buNone/>
            </a:pPr>
            <a:r>
              <a:rPr lang="en"/>
              <a:t> -Be quiet</a:t>
            </a:r>
          </a:p>
          <a:p>
            <a:pPr lvl="0" rtl="0">
              <a:buNone/>
            </a:pPr>
            <a:r>
              <a:rPr lang="en"/>
              <a:t> -Listen to the teacher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>
              <a:buNone/>
            </a:pPr>
            <a:r>
              <a:rPr lang="en"/>
              <a:t>	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>
        <p14:prism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 What not to do!!!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Talk when the teacher is talking </a:t>
            </a:r>
          </a:p>
          <a:p>
            <a:endParaRPr/>
          </a:p>
          <a:p>
            <a:pPr lvl="0" rtl="0">
              <a:buNone/>
            </a:pPr>
            <a:r>
              <a:rPr lang="en"/>
              <a:t>Chew gum </a:t>
            </a:r>
          </a:p>
          <a:p>
            <a:endParaRPr/>
          </a:p>
          <a:p>
            <a:pPr lvl="0" rtl="0">
              <a:buNone/>
            </a:pPr>
            <a:r>
              <a:rPr lang="en"/>
              <a:t>Annoy Ms. McKanna </a:t>
            </a:r>
          </a:p>
          <a:p>
            <a:endParaRPr/>
          </a:p>
          <a:p>
            <a:pPr>
              <a:buNone/>
            </a:pPr>
            <a:r>
              <a:rPr lang="en" b="1"/>
              <a:t>Don't be like Zach and Nikhil</a:t>
            </a:r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How To - Get Full Credit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Getting full credit for your homework is simple.</a:t>
            </a:r>
          </a:p>
          <a:p>
            <a:endParaRPr/>
          </a:p>
          <a:p>
            <a:pPr lvl="0" rtl="0">
              <a:buNone/>
            </a:pPr>
            <a:r>
              <a:rPr lang="en" sz="3600" b="1">
                <a:solidFill>
                  <a:srgbClr val="FF0000"/>
                </a:solidFill>
              </a:rPr>
              <a:t>HAND IN THE HOMEWORK ON TIME</a:t>
            </a:r>
          </a:p>
          <a:p>
            <a:endParaRPr/>
          </a:p>
          <a:p>
            <a:pPr lvl="0" algn="ctr" rtl="0">
              <a:buNone/>
            </a:pPr>
            <a:r>
              <a:rPr lang="en" sz="3600" b="1">
                <a:solidFill>
                  <a:srgbClr val="FF0000"/>
                </a:solidFill>
              </a:rPr>
              <a:t>SHOW ALL WORK</a:t>
            </a:r>
          </a:p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>
        <p14:prism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30228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     </a:t>
            </a:r>
          </a:p>
          <a:p>
            <a:endParaRPr/>
          </a:p>
          <a:p>
            <a:pPr lvl="0" algn="ctr" rtl="0">
              <a:buNone/>
            </a:pPr>
            <a:r>
              <a:rPr lang="en"/>
              <a:t>What not to do!!!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Being lazy to do your homework. It's not that hard to do </a:t>
            </a:r>
          </a:p>
          <a:p>
            <a:endParaRPr/>
          </a:p>
          <a:p>
            <a:pPr lvl="0" rtl="0">
              <a:buNone/>
            </a:pPr>
            <a:r>
              <a:rPr lang="en"/>
              <a:t>Do it last minute. She collects it </a:t>
            </a:r>
          </a:p>
          <a:p>
            <a:endParaRPr/>
          </a:p>
          <a:p>
            <a:pPr lvl="0" rtl="0">
              <a:buNone/>
            </a:pPr>
            <a:r>
              <a:rPr lang="en"/>
              <a:t>Forget your homework at home</a:t>
            </a:r>
          </a:p>
          <a:p>
            <a:endParaRPr/>
          </a:p>
          <a:p>
            <a:pPr>
              <a:buNone/>
            </a:pPr>
            <a:r>
              <a:rPr lang="en" b="1"/>
              <a:t>Don't be like Zach or Nikhil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>
        <p14:gallery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How To - Study For A Quiz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933507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Interesting tips to help you study</a:t>
            </a:r>
          </a:p>
          <a:p>
            <a:pPr lvl="0" rtl="0">
              <a:buNone/>
            </a:pPr>
            <a:r>
              <a:rPr lang="en" sz="2400"/>
              <a:t>1.)Don't wait until you feel interested or entertained by your study.</a:t>
            </a:r>
          </a:p>
          <a:p>
            <a:pPr lvl="0" rtl="0">
              <a:buNone/>
            </a:pPr>
            <a:r>
              <a:rPr lang="en" sz="2400" i="1"/>
              <a:t>This will only make you lose focus and attention to study and will only delay the time you have left to study.</a:t>
            </a:r>
          </a:p>
          <a:p>
            <a:endParaRPr/>
          </a:p>
          <a:p>
            <a:pPr lvl="0" rtl="0">
              <a:buNone/>
            </a:pPr>
            <a:r>
              <a:rPr lang="en" sz="2400"/>
              <a:t>2.) Study </a:t>
            </a:r>
            <a:r>
              <a:rPr lang="en" sz="2400">
                <a:solidFill>
                  <a:srgbClr val="FF0000"/>
                </a:solidFill>
              </a:rPr>
              <a:t>THAN </a:t>
            </a:r>
            <a:r>
              <a:rPr lang="en" sz="2400"/>
              <a:t>relax.</a:t>
            </a:r>
          </a:p>
          <a:p>
            <a:pPr>
              <a:buNone/>
            </a:pPr>
            <a:r>
              <a:rPr lang="en" sz="2400" i="1">
                <a:solidFill>
                  <a:srgbClr val="000000"/>
                </a:solidFill>
              </a:rPr>
              <a:t>You need to absorb, assimilate, and digest the information to make it your own. By relaxing you are absorbing that information.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       What not to do!!!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Study in Homeroom. You won't be able to understand anything</a:t>
            </a:r>
          </a:p>
          <a:p>
            <a:endParaRPr/>
          </a:p>
          <a:p>
            <a:pPr lvl="0" rtl="0">
              <a:buNone/>
            </a:pPr>
            <a:r>
              <a:rPr lang="en"/>
              <a:t>Not study at all</a:t>
            </a:r>
          </a:p>
          <a:p>
            <a:endParaRPr/>
          </a:p>
          <a:p>
            <a:pPr lvl="0" rtl="0">
              <a:buNone/>
            </a:pPr>
            <a:r>
              <a:rPr lang="en"/>
              <a:t>Stress out </a:t>
            </a:r>
          </a:p>
          <a:p>
            <a:endParaRPr/>
          </a:p>
          <a:p>
            <a:pPr>
              <a:buNone/>
            </a:pPr>
            <a:r>
              <a:rPr lang="en" b="1"/>
              <a:t>Don't be like Zach or Nikhil</a:t>
            </a:r>
          </a:p>
        </p:txBody>
      </p:sp>
    </p:spTree>
  </p:cSld>
  <p:clrMapOvr>
    <a:masterClrMapping/>
  </p:clrMapOvr>
  <p:transition spd="slow"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Motivation</a:t>
            </a:r>
          </a:p>
        </p:txBody>
      </p:sp>
      <p:sp>
        <p:nvSpPr>
          <p:cNvPr id="77" name="Shape 77"/>
          <p:cNvSpPr/>
          <p:nvPr/>
        </p:nvSpPr>
        <p:spPr>
          <a:xfrm>
            <a:off x="904375" y="1848250"/>
            <a:ext cx="6820298" cy="48184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751</Words>
  <Application>Microsoft Office PowerPoint</Application>
  <PresentationFormat>On-screen Show (4:3)</PresentationFormat>
  <Paragraphs>163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/>
      <vt:lpstr>How To</vt:lpstr>
      <vt:lpstr>Introduction</vt:lpstr>
      <vt:lpstr>How To - Obey Rules</vt:lpstr>
      <vt:lpstr> What not to do!!!</vt:lpstr>
      <vt:lpstr>How To - Get Full Credit</vt:lpstr>
      <vt:lpstr>       What not to do!!!</vt:lpstr>
      <vt:lpstr>How To - Study For A Quiz</vt:lpstr>
      <vt:lpstr>       What not to do!!!</vt:lpstr>
      <vt:lpstr>Motivation</vt:lpstr>
      <vt:lpstr>What not to do!!!</vt:lpstr>
      <vt:lpstr>How To - Do Well On Assignments</vt:lpstr>
      <vt:lpstr>What not to do!!!</vt:lpstr>
      <vt:lpstr>Prepare For NJASK</vt:lpstr>
      <vt:lpstr>What not to do!!!</vt:lpstr>
      <vt:lpstr>Using The Math You've Learned</vt:lpstr>
      <vt:lpstr>What not to do!!!</vt:lpstr>
      <vt:lpstr>Important Math Facts, Formulas, and Theories</vt:lpstr>
      <vt:lpstr>Experience In Math Class</vt:lpstr>
      <vt:lpstr>Careers That Use Math</vt:lpstr>
      <vt:lpstr>Architect</vt:lpstr>
      <vt:lpstr>A song that represents us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</dc:title>
  <cp:lastModifiedBy>dj nrock</cp:lastModifiedBy>
  <cp:revision>4</cp:revision>
  <dcterms:modified xsi:type="dcterms:W3CDTF">2013-06-11T06:22:24Z</dcterms:modified>
</cp:coreProperties>
</file>