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3"/>
  </p:notesMasterIdLst>
  <p:sldIdLst>
    <p:sldId id="256" r:id="rId2"/>
    <p:sldId id="262" r:id="rId3"/>
    <p:sldId id="271" r:id="rId4"/>
    <p:sldId id="282" r:id="rId5"/>
    <p:sldId id="263" r:id="rId6"/>
    <p:sldId id="264" r:id="rId7"/>
    <p:sldId id="280" r:id="rId8"/>
    <p:sldId id="281" r:id="rId9"/>
    <p:sldId id="257" r:id="rId10"/>
    <p:sldId id="269" r:id="rId11"/>
    <p:sldId id="277" r:id="rId12"/>
    <p:sldId id="270" r:id="rId13"/>
    <p:sldId id="259" r:id="rId14"/>
    <p:sldId id="260" r:id="rId15"/>
    <p:sldId id="261" r:id="rId16"/>
    <p:sldId id="274" r:id="rId17"/>
    <p:sldId id="279" r:id="rId18"/>
    <p:sldId id="283" r:id="rId19"/>
    <p:sldId id="272" r:id="rId20"/>
    <p:sldId id="276"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1CB437-4E6E-4193-BF90-AB1AA9EF93B2}" type="datetimeFigureOut">
              <a:rPr lang="en-US" smtClean="0"/>
              <a:t>6/11/2013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3DFFD-ED99-4640-9237-48D88512C527}" type="slidenum">
              <a:rPr lang="en-US" smtClean="0"/>
              <a:t>‹#›</a:t>
            </a:fld>
            <a:endParaRPr lang="en-US"/>
          </a:p>
        </p:txBody>
      </p:sp>
    </p:spTree>
    <p:extLst>
      <p:ext uri="{BB962C8B-B14F-4D97-AF65-F5344CB8AC3E}">
        <p14:creationId xmlns:p14="http://schemas.microsoft.com/office/powerpoint/2010/main" val="1510872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3DFFD-ED99-4640-9237-48D88512C527}" type="slidenum">
              <a:rPr lang="en-US" smtClean="0"/>
              <a:t>6</a:t>
            </a:fld>
            <a:endParaRPr lang="en-US"/>
          </a:p>
        </p:txBody>
      </p:sp>
    </p:spTree>
    <p:extLst>
      <p:ext uri="{BB962C8B-B14F-4D97-AF65-F5344CB8AC3E}">
        <p14:creationId xmlns:p14="http://schemas.microsoft.com/office/powerpoint/2010/main" val="55755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53DFFD-ED99-4640-9237-48D88512C527}" type="slidenum">
              <a:rPr lang="en-US" smtClean="0"/>
              <a:t>10</a:t>
            </a:fld>
            <a:endParaRPr lang="en-US"/>
          </a:p>
        </p:txBody>
      </p:sp>
    </p:spTree>
    <p:extLst>
      <p:ext uri="{BB962C8B-B14F-4D97-AF65-F5344CB8AC3E}">
        <p14:creationId xmlns:p14="http://schemas.microsoft.com/office/powerpoint/2010/main" val="391591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E4DD6B9-A5FC-4419-ADA5-DAA6D164A3C0}" type="datetimeFigureOut">
              <a:rPr lang="en-US" smtClean="0"/>
              <a:t>6/11/2013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8825D58-7ACD-4939-8679-45A217A69D5A}"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25D58-7ACD-4939-8679-45A217A69D5A}"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7" name="Slide Number Placeholder 6"/>
          <p:cNvSpPr>
            <a:spLocks noGrp="1"/>
          </p:cNvSpPr>
          <p:nvPr>
            <p:ph type="sldNum" sz="quarter" idx="12"/>
          </p:nvPr>
        </p:nvSpPr>
        <p:spPr/>
        <p:txBody>
          <a:bodyPr/>
          <a:lstStyle/>
          <a:p>
            <a:fld id="{B8825D58-7ACD-4939-8679-45A217A69D5A}"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DD6B9-A5FC-4419-ADA5-DAA6D164A3C0}" type="datetimeFigureOut">
              <a:rPr lang="en-US" smtClean="0"/>
              <a:t>6/11/2013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8825D58-7ACD-4939-8679-45A217A69D5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E4DD6B9-A5FC-4419-ADA5-DAA6D164A3C0}" type="datetimeFigureOut">
              <a:rPr lang="en-US" smtClean="0"/>
              <a:t>6/11/2013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8825D58-7ACD-4939-8679-45A217A69D5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a:t>
            </a:r>
            <a:r>
              <a:rPr lang="en-US" dirty="0"/>
              <a:t>S</a:t>
            </a:r>
            <a:r>
              <a:rPr lang="en-US" dirty="0" smtClean="0"/>
              <a:t>urvive Miss McKenna's Math </a:t>
            </a:r>
            <a:r>
              <a:rPr lang="en-US" dirty="0"/>
              <a:t>C</a:t>
            </a:r>
            <a:r>
              <a:rPr lang="en-US" dirty="0" smtClean="0"/>
              <a:t>lass</a:t>
            </a:r>
            <a:endParaRPr lang="en-US" dirty="0"/>
          </a:p>
        </p:txBody>
      </p:sp>
      <p:sp>
        <p:nvSpPr>
          <p:cNvPr id="3" name="Subtitle 2"/>
          <p:cNvSpPr>
            <a:spLocks noGrp="1"/>
          </p:cNvSpPr>
          <p:nvPr>
            <p:ph type="subTitle" idx="1"/>
          </p:nvPr>
        </p:nvSpPr>
        <p:spPr/>
        <p:txBody>
          <a:bodyPr/>
          <a:lstStyle/>
          <a:p>
            <a:r>
              <a:rPr lang="en-US" b="1" dirty="0" smtClean="0"/>
              <a:t>By: Rhea Kanwar And Annum Faheem</a:t>
            </a:r>
            <a:endParaRPr lang="en-US" b="1" dirty="0"/>
          </a:p>
        </p:txBody>
      </p:sp>
    </p:spTree>
    <p:extLst>
      <p:ext uri="{BB962C8B-B14F-4D97-AF65-F5344CB8AC3E}">
        <p14:creationId xmlns:p14="http://schemas.microsoft.com/office/powerpoint/2010/main" val="836290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lstStyle/>
          <a:p>
            <a:r>
              <a:rPr lang="en-US" dirty="0"/>
              <a:t>E</a:t>
            </a:r>
            <a:r>
              <a:rPr lang="en-US" dirty="0" smtClean="0"/>
              <a:t>quivalents</a:t>
            </a:r>
            <a:endParaRPr lang="en-US" dirty="0"/>
          </a:p>
        </p:txBody>
      </p:sp>
      <p:sp>
        <p:nvSpPr>
          <p:cNvPr id="3" name="Content Placeholder 2"/>
          <p:cNvSpPr>
            <a:spLocks noGrp="1"/>
          </p:cNvSpPr>
          <p:nvPr>
            <p:ph idx="1"/>
          </p:nvPr>
        </p:nvSpPr>
        <p:spPr>
          <a:xfrm>
            <a:off x="1066800" y="1981200"/>
            <a:ext cx="6777317" cy="4229548"/>
          </a:xfrm>
        </p:spPr>
        <p:txBody>
          <a:bodyPr>
            <a:normAutofit fontScale="62500" lnSpcReduction="20000"/>
          </a:bodyPr>
          <a:lstStyle/>
          <a:p>
            <a:r>
              <a:rPr lang="en-US" sz="3100" dirty="0" smtClean="0"/>
              <a:t>60 seconds = 1 minutes            </a:t>
            </a:r>
          </a:p>
          <a:p>
            <a:r>
              <a:rPr lang="en-US" sz="3100" dirty="0" smtClean="0"/>
              <a:t>60 minutes = 1 hour</a:t>
            </a:r>
          </a:p>
          <a:p>
            <a:r>
              <a:rPr lang="en-US" sz="3100" dirty="0" smtClean="0"/>
              <a:t>24 hours = 1 day</a:t>
            </a:r>
          </a:p>
          <a:p>
            <a:r>
              <a:rPr lang="en-US" sz="3100" dirty="0" smtClean="0"/>
              <a:t>12 months = 1 year                                                </a:t>
            </a:r>
          </a:p>
          <a:p>
            <a:r>
              <a:rPr lang="en-US" sz="3100" dirty="0" smtClean="0"/>
              <a:t>365 days = 1 year</a:t>
            </a:r>
          </a:p>
          <a:p>
            <a:r>
              <a:rPr lang="en-US" sz="3100" dirty="0" smtClean="0"/>
              <a:t>12 inches = 1 foot</a:t>
            </a:r>
          </a:p>
          <a:p>
            <a:r>
              <a:rPr lang="en-US" sz="3100" dirty="0" smtClean="0"/>
              <a:t>3 feet = 1 yard</a:t>
            </a:r>
          </a:p>
          <a:p>
            <a:r>
              <a:rPr lang="en-US" sz="3100" dirty="0" smtClean="0"/>
              <a:t>36 inches = 1 yard</a:t>
            </a:r>
          </a:p>
          <a:p>
            <a:r>
              <a:rPr lang="en-US" sz="3100" dirty="0" smtClean="0"/>
              <a:t>5,280 = 1 mile</a:t>
            </a:r>
          </a:p>
          <a:p>
            <a:r>
              <a:rPr lang="en-US" sz="3100" dirty="0"/>
              <a:t>1000 meters = 1 </a:t>
            </a:r>
            <a:r>
              <a:rPr lang="en-US" sz="3100" dirty="0" smtClean="0"/>
              <a:t>kilometer</a:t>
            </a:r>
          </a:p>
          <a:p>
            <a:r>
              <a:rPr lang="en-US" sz="3100" dirty="0"/>
              <a:t>10 decimeter = 1 meter</a:t>
            </a:r>
          </a:p>
          <a:p>
            <a:r>
              <a:rPr lang="en-US" sz="3100" dirty="0"/>
              <a:t>7 days =  1 </a:t>
            </a:r>
            <a:r>
              <a:rPr lang="en-US" sz="3100" dirty="0" smtClean="0"/>
              <a:t>week</a:t>
            </a:r>
          </a:p>
          <a:p>
            <a:r>
              <a:rPr lang="en-US" sz="3100" dirty="0"/>
              <a:t>100 centimeters  = 1 </a:t>
            </a:r>
            <a:r>
              <a:rPr lang="en-US" sz="3100" dirty="0" smtClean="0"/>
              <a:t>meter</a:t>
            </a:r>
          </a:p>
          <a:p>
            <a:r>
              <a:rPr lang="en-US" sz="3100" dirty="0"/>
              <a:t>10 millimeters  = 1 </a:t>
            </a:r>
            <a:r>
              <a:rPr lang="en-US" sz="3100" dirty="0" smtClean="0"/>
              <a:t>centimeter</a:t>
            </a:r>
            <a:endParaRPr lang="en-US" sz="3100" dirty="0"/>
          </a:p>
          <a:p>
            <a:endParaRPr lang="en-US" sz="3100" dirty="0" smtClean="0"/>
          </a:p>
          <a:p>
            <a:endParaRPr lang="en-US" dirty="0"/>
          </a:p>
        </p:txBody>
      </p:sp>
    </p:spTree>
    <p:extLst>
      <p:ext uri="{BB962C8B-B14F-4D97-AF65-F5344CB8AC3E}">
        <p14:creationId xmlns:p14="http://schemas.microsoft.com/office/powerpoint/2010/main" val="759740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520940" cy="2971799"/>
          </a:xfrm>
        </p:spPr>
        <p:txBody>
          <a:bodyPr>
            <a:normAutofit fontScale="85000" lnSpcReduction="20000"/>
          </a:bodyPr>
          <a:lstStyle/>
          <a:p>
            <a:r>
              <a:rPr lang="en-US" dirty="0" smtClean="0"/>
              <a:t>8 fluid ounces = 1 cup</a:t>
            </a:r>
          </a:p>
          <a:p>
            <a:r>
              <a:rPr lang="en-US" dirty="0" smtClean="0"/>
              <a:t>2 cups = 1 pint</a:t>
            </a:r>
          </a:p>
          <a:p>
            <a:r>
              <a:rPr lang="en-US" dirty="0" smtClean="0"/>
              <a:t>4 quarts = 1 gallon</a:t>
            </a:r>
          </a:p>
          <a:p>
            <a:r>
              <a:rPr lang="en-US" dirty="0" smtClean="0"/>
              <a:t>16 ounces = 1 pound </a:t>
            </a:r>
          </a:p>
          <a:p>
            <a:r>
              <a:rPr lang="en-US" dirty="0" smtClean="0"/>
              <a:t>2,000 pounds = 1 ton</a:t>
            </a:r>
          </a:p>
          <a:p>
            <a:r>
              <a:rPr lang="en-US" dirty="0" smtClean="0"/>
              <a:t>1000 milligrams = 1 gram </a:t>
            </a:r>
          </a:p>
          <a:p>
            <a:r>
              <a:rPr lang="en-US" dirty="0" smtClean="0"/>
              <a:t>100 centigrams = 1 gram</a:t>
            </a:r>
          </a:p>
          <a:p>
            <a:r>
              <a:rPr lang="en-US" dirty="0" smtClean="0"/>
              <a:t>10 grams = 1 dekagram</a:t>
            </a:r>
          </a:p>
          <a:p>
            <a:r>
              <a:rPr lang="en-US" dirty="0" smtClean="0"/>
              <a:t>1000 grams = 1 kilogram</a:t>
            </a:r>
          </a:p>
        </p:txBody>
      </p:sp>
    </p:spTree>
    <p:extLst>
      <p:ext uri="{BB962C8B-B14F-4D97-AF65-F5344CB8AC3E}">
        <p14:creationId xmlns:p14="http://schemas.microsoft.com/office/powerpoint/2010/main" val="4259416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r>
              <a:rPr lang="en-US" dirty="0" smtClean="0"/>
              <a:t>Circumference/Perimeter</a:t>
            </a:r>
            <a:endParaRPr lang="en-US" dirty="0"/>
          </a:p>
        </p:txBody>
      </p:sp>
      <p:sp>
        <p:nvSpPr>
          <p:cNvPr id="3" name="Content Placeholder 2"/>
          <p:cNvSpPr>
            <a:spLocks noGrp="1"/>
          </p:cNvSpPr>
          <p:nvPr>
            <p:ph idx="1"/>
          </p:nvPr>
        </p:nvSpPr>
        <p:spPr>
          <a:xfrm>
            <a:off x="990600" y="1828800"/>
            <a:ext cx="6777317" cy="2934147"/>
          </a:xfrm>
        </p:spPr>
        <p:txBody>
          <a:bodyPr>
            <a:normAutofit fontScale="92500" lnSpcReduction="10000"/>
          </a:bodyPr>
          <a:lstStyle/>
          <a:p>
            <a:r>
              <a:rPr lang="en-US" sz="2200" dirty="0" smtClean="0"/>
              <a:t>Circumference</a:t>
            </a:r>
          </a:p>
          <a:p>
            <a:r>
              <a:rPr lang="en-US" sz="2200" dirty="0" smtClean="0"/>
              <a:t>Circle</a:t>
            </a:r>
          </a:p>
          <a:p>
            <a:r>
              <a:rPr lang="en-US" sz="2200" dirty="0" smtClean="0"/>
              <a:t>2</a:t>
            </a:r>
            <a:r>
              <a:rPr lang="en-US" sz="2200" dirty="0">
                <a:latin typeface="Symbol" pitchFamily="18" charset="2"/>
              </a:rPr>
              <a:t>p</a:t>
            </a:r>
            <a:r>
              <a:rPr lang="en-US" sz="2200" dirty="0" smtClean="0"/>
              <a:t>r or</a:t>
            </a:r>
            <a:r>
              <a:rPr lang="en-US" sz="2200" dirty="0"/>
              <a:t> </a:t>
            </a:r>
            <a:r>
              <a:rPr lang="en-US" sz="2200" dirty="0" err="1" smtClean="0">
                <a:latin typeface="Symbol" pitchFamily="18" charset="2"/>
              </a:rPr>
              <a:t>p</a:t>
            </a:r>
            <a:r>
              <a:rPr lang="en-US" sz="2200" dirty="0" err="1" smtClean="0"/>
              <a:t>d</a:t>
            </a:r>
            <a:endParaRPr lang="en-US" sz="2200" dirty="0" smtClean="0"/>
          </a:p>
          <a:p>
            <a:r>
              <a:rPr lang="en-US" sz="2200" dirty="0" smtClean="0"/>
              <a:t>Perimeter</a:t>
            </a:r>
          </a:p>
          <a:p>
            <a:r>
              <a:rPr lang="en-US" sz="2200" dirty="0"/>
              <a:t>All Shapes</a:t>
            </a:r>
          </a:p>
          <a:p>
            <a:r>
              <a:rPr lang="en-US" sz="2200" dirty="0"/>
              <a:t>Add all the sides</a:t>
            </a:r>
          </a:p>
          <a:p>
            <a:r>
              <a:rPr lang="en-US" sz="2200" dirty="0"/>
              <a:t>Rectangle </a:t>
            </a:r>
          </a:p>
          <a:p>
            <a:r>
              <a:rPr lang="en-US" sz="2200" dirty="0"/>
              <a:t>2l + 2w</a:t>
            </a:r>
          </a:p>
          <a:p>
            <a:endParaRPr lang="en-US" dirty="0" smtClean="0"/>
          </a:p>
          <a:p>
            <a:endParaRPr lang="en-US" dirty="0" smtClean="0"/>
          </a:p>
        </p:txBody>
      </p:sp>
    </p:spTree>
    <p:extLst>
      <p:ext uri="{BB962C8B-B14F-4D97-AF65-F5344CB8AC3E}">
        <p14:creationId xmlns:p14="http://schemas.microsoft.com/office/powerpoint/2010/main" val="3634695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533400"/>
            <a:ext cx="7024744" cy="1143000"/>
          </a:xfrm>
        </p:spPr>
        <p:txBody>
          <a:bodyPr/>
          <a:lstStyle/>
          <a:p>
            <a:r>
              <a:rPr lang="en-US" dirty="0" smtClean="0"/>
              <a:t>Area</a:t>
            </a:r>
            <a:endParaRPr lang="en-US" dirty="0"/>
          </a:p>
        </p:txBody>
      </p:sp>
      <p:sp>
        <p:nvSpPr>
          <p:cNvPr id="2" name="Content Placeholder 1"/>
          <p:cNvSpPr>
            <a:spLocks noGrp="1"/>
          </p:cNvSpPr>
          <p:nvPr>
            <p:ph idx="1"/>
          </p:nvPr>
        </p:nvSpPr>
        <p:spPr>
          <a:xfrm>
            <a:off x="990600" y="1752601"/>
            <a:ext cx="6777317" cy="2971799"/>
          </a:xfrm>
        </p:spPr>
        <p:txBody>
          <a:bodyPr>
            <a:normAutofit fontScale="92500" lnSpcReduction="20000"/>
          </a:bodyPr>
          <a:lstStyle/>
          <a:p>
            <a:r>
              <a:rPr lang="en-US" dirty="0" smtClean="0"/>
              <a:t>Triangle</a:t>
            </a:r>
          </a:p>
          <a:p>
            <a:r>
              <a:rPr lang="en-US" dirty="0" smtClean="0"/>
              <a:t>1/2bh</a:t>
            </a:r>
          </a:p>
          <a:p>
            <a:r>
              <a:rPr lang="en-US" dirty="0" smtClean="0"/>
              <a:t>Parallelogram</a:t>
            </a:r>
          </a:p>
          <a:p>
            <a:r>
              <a:rPr lang="en-US" dirty="0" err="1" smtClean="0"/>
              <a:t>bh</a:t>
            </a:r>
            <a:endParaRPr lang="en-US" dirty="0" smtClean="0"/>
          </a:p>
          <a:p>
            <a:r>
              <a:rPr lang="en-US" dirty="0" smtClean="0"/>
              <a:t>Trapezoid</a:t>
            </a:r>
          </a:p>
          <a:p>
            <a:r>
              <a:rPr lang="en-US" dirty="0" smtClean="0"/>
              <a:t>1/2H(B</a:t>
            </a:r>
            <a:r>
              <a:rPr lang="en-US" baseline="-25000" dirty="0" smtClean="0"/>
              <a:t>1</a:t>
            </a:r>
            <a:r>
              <a:rPr lang="en-US" dirty="0" smtClean="0"/>
              <a:t>+ B</a:t>
            </a:r>
            <a:r>
              <a:rPr lang="en-US" baseline="-25000" dirty="0" smtClean="0"/>
              <a:t>2</a:t>
            </a:r>
            <a:r>
              <a:rPr lang="en-US" dirty="0" smtClean="0"/>
              <a:t>)</a:t>
            </a:r>
          </a:p>
          <a:p>
            <a:r>
              <a:rPr lang="en-US" dirty="0" smtClean="0"/>
              <a:t>Circle</a:t>
            </a:r>
          </a:p>
          <a:p>
            <a:r>
              <a:rPr lang="en-US" dirty="0">
                <a:latin typeface="Symbol" pitchFamily="18" charset="2"/>
              </a:rPr>
              <a:t>p</a:t>
            </a:r>
            <a:r>
              <a:rPr lang="en-US" dirty="0" smtClean="0"/>
              <a:t>r</a:t>
            </a:r>
            <a:r>
              <a:rPr lang="en-US" baseline="30000" dirty="0" smtClean="0"/>
              <a:t>2 </a:t>
            </a:r>
            <a:r>
              <a:rPr lang="en-US" dirty="0" smtClean="0"/>
              <a:t>or </a:t>
            </a:r>
            <a:r>
              <a:rPr lang="en-US" dirty="0" err="1" smtClean="0">
                <a:latin typeface="Symbol" pitchFamily="18" charset="2"/>
              </a:rPr>
              <a:t>p</a:t>
            </a:r>
            <a:r>
              <a:rPr lang="en-US" dirty="0" err="1" smtClean="0"/>
              <a:t>d</a:t>
            </a:r>
            <a:endParaRPr lang="en-US" dirty="0" smtClean="0"/>
          </a:p>
          <a:p>
            <a:endParaRPr lang="en-US" dirty="0"/>
          </a:p>
          <a:p>
            <a:pPr marL="68580" indent="0">
              <a:buNone/>
            </a:pPr>
            <a:endParaRPr lang="en-US" dirty="0"/>
          </a:p>
        </p:txBody>
      </p:sp>
    </p:spTree>
    <p:extLst>
      <p:ext uri="{BB962C8B-B14F-4D97-AF65-F5344CB8AC3E}">
        <p14:creationId xmlns:p14="http://schemas.microsoft.com/office/powerpoint/2010/main" val="3335538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762000"/>
            <a:ext cx="7024744" cy="1143000"/>
          </a:xfrm>
        </p:spPr>
        <p:txBody>
          <a:bodyPr/>
          <a:lstStyle/>
          <a:p>
            <a:r>
              <a:rPr lang="en-US" dirty="0" smtClean="0"/>
              <a:t>Volume</a:t>
            </a:r>
            <a:endParaRPr lang="en-US" dirty="0"/>
          </a:p>
        </p:txBody>
      </p:sp>
      <p:sp>
        <p:nvSpPr>
          <p:cNvPr id="2" name="Content Placeholder 1"/>
          <p:cNvSpPr>
            <a:spLocks noGrp="1"/>
          </p:cNvSpPr>
          <p:nvPr>
            <p:ph idx="1"/>
          </p:nvPr>
        </p:nvSpPr>
        <p:spPr>
          <a:xfrm>
            <a:off x="990600" y="2057400"/>
            <a:ext cx="6728908" cy="3010347"/>
          </a:xfrm>
        </p:spPr>
        <p:txBody>
          <a:bodyPr>
            <a:normAutofit fontScale="77500" lnSpcReduction="20000"/>
          </a:bodyPr>
          <a:lstStyle/>
          <a:p>
            <a:r>
              <a:rPr lang="en-US" dirty="0" smtClean="0"/>
              <a:t>Sphere</a:t>
            </a:r>
          </a:p>
          <a:p>
            <a:r>
              <a:rPr lang="en-US" dirty="0" smtClean="0">
                <a:latin typeface="Symbol" pitchFamily="18" charset="2"/>
              </a:rPr>
              <a:t>4/3p</a:t>
            </a:r>
            <a:r>
              <a:rPr lang="en-US" dirty="0" smtClean="0"/>
              <a:t>r</a:t>
            </a:r>
            <a:r>
              <a:rPr lang="en-US" baseline="30000" dirty="0" smtClean="0"/>
              <a:t>3</a:t>
            </a:r>
            <a:endParaRPr lang="en-US" dirty="0" smtClean="0"/>
          </a:p>
          <a:p>
            <a:r>
              <a:rPr lang="en-US" dirty="0" smtClean="0"/>
              <a:t>Cylinder</a:t>
            </a:r>
          </a:p>
          <a:p>
            <a:r>
              <a:rPr lang="en-US" dirty="0" smtClean="0">
                <a:latin typeface="Symbol" pitchFamily="18" charset="2"/>
              </a:rPr>
              <a:t>p</a:t>
            </a:r>
            <a:r>
              <a:rPr lang="en-US" dirty="0" smtClean="0"/>
              <a:t>r</a:t>
            </a:r>
            <a:r>
              <a:rPr lang="en-US" baseline="30000" dirty="0" smtClean="0"/>
              <a:t>2</a:t>
            </a:r>
            <a:r>
              <a:rPr lang="en-US" dirty="0" smtClean="0"/>
              <a:t>h</a:t>
            </a:r>
          </a:p>
          <a:p>
            <a:r>
              <a:rPr lang="en-US" dirty="0" smtClean="0"/>
              <a:t>Cone</a:t>
            </a:r>
          </a:p>
          <a:p>
            <a:r>
              <a:rPr lang="en-US" dirty="0" smtClean="0"/>
              <a:t>1/3</a:t>
            </a:r>
            <a:r>
              <a:rPr lang="en-US" dirty="0" smtClean="0">
                <a:latin typeface="Symbol" pitchFamily="18" charset="2"/>
              </a:rPr>
              <a:t>p</a:t>
            </a:r>
            <a:r>
              <a:rPr lang="en-US" dirty="0" smtClean="0"/>
              <a:t>r</a:t>
            </a:r>
            <a:r>
              <a:rPr lang="en-US" baseline="30000" dirty="0" smtClean="0"/>
              <a:t>2</a:t>
            </a:r>
            <a:r>
              <a:rPr lang="en-US" dirty="0" smtClean="0"/>
              <a:t>h</a:t>
            </a:r>
          </a:p>
          <a:p>
            <a:r>
              <a:rPr lang="en-US" dirty="0" smtClean="0"/>
              <a:t>Rectangular Prism</a:t>
            </a:r>
          </a:p>
          <a:p>
            <a:r>
              <a:rPr lang="en-US" dirty="0" err="1" smtClean="0"/>
              <a:t>lwh</a:t>
            </a:r>
            <a:endParaRPr lang="en-US" dirty="0" smtClean="0"/>
          </a:p>
          <a:p>
            <a:r>
              <a:rPr lang="en-US" dirty="0" smtClean="0"/>
              <a:t>Pyramid</a:t>
            </a:r>
          </a:p>
          <a:p>
            <a:r>
              <a:rPr lang="en-US" dirty="0" smtClean="0"/>
              <a:t>1/3lwh</a:t>
            </a:r>
          </a:p>
          <a:p>
            <a:endParaRPr lang="en-US" baseline="30000" dirty="0"/>
          </a:p>
          <a:p>
            <a:endParaRPr lang="en-US" baseline="30000" dirty="0" smtClean="0"/>
          </a:p>
          <a:p>
            <a:endParaRPr lang="en-US" baseline="30000" dirty="0" smtClean="0"/>
          </a:p>
          <a:p>
            <a:endParaRPr lang="en-US" baseline="30000" dirty="0" smtClean="0"/>
          </a:p>
          <a:p>
            <a:endParaRPr lang="en-US" baseline="30000" dirty="0"/>
          </a:p>
        </p:txBody>
      </p:sp>
    </p:spTree>
    <p:extLst>
      <p:ext uri="{BB962C8B-B14F-4D97-AF65-F5344CB8AC3E}">
        <p14:creationId xmlns:p14="http://schemas.microsoft.com/office/powerpoint/2010/main" val="3420729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Surface Area</a:t>
            </a:r>
            <a:endParaRPr lang="en-US" dirty="0"/>
          </a:p>
        </p:txBody>
      </p:sp>
      <p:sp>
        <p:nvSpPr>
          <p:cNvPr id="2" name="Content Placeholder 1"/>
          <p:cNvSpPr>
            <a:spLocks noGrp="1"/>
          </p:cNvSpPr>
          <p:nvPr>
            <p:ph idx="1"/>
          </p:nvPr>
        </p:nvSpPr>
        <p:spPr>
          <a:xfrm>
            <a:off x="1066800" y="2209801"/>
            <a:ext cx="6777317" cy="1905000"/>
          </a:xfrm>
        </p:spPr>
        <p:txBody>
          <a:bodyPr>
            <a:normAutofit fontScale="85000" lnSpcReduction="20000"/>
          </a:bodyPr>
          <a:lstStyle/>
          <a:p>
            <a:r>
              <a:rPr lang="en-US" dirty="0" smtClean="0"/>
              <a:t>Rectangular Prism</a:t>
            </a:r>
          </a:p>
          <a:p>
            <a:r>
              <a:rPr lang="en-US" dirty="0" smtClean="0"/>
              <a:t>2lw+2wh+2lh</a:t>
            </a:r>
          </a:p>
          <a:p>
            <a:r>
              <a:rPr lang="en-US" dirty="0" smtClean="0"/>
              <a:t>Sphere</a:t>
            </a:r>
          </a:p>
          <a:p>
            <a:r>
              <a:rPr lang="en-US" dirty="0" smtClean="0"/>
              <a:t>4</a:t>
            </a:r>
            <a:r>
              <a:rPr lang="en-US" dirty="0" smtClean="0">
                <a:latin typeface="Symbol" pitchFamily="18" charset="2"/>
              </a:rPr>
              <a:t>p</a:t>
            </a:r>
            <a:r>
              <a:rPr lang="en-US" dirty="0" smtClean="0"/>
              <a:t>r</a:t>
            </a:r>
            <a:r>
              <a:rPr lang="en-US" baseline="30000" dirty="0" smtClean="0"/>
              <a:t>2</a:t>
            </a:r>
            <a:endParaRPr lang="en-US" dirty="0" smtClean="0"/>
          </a:p>
          <a:p>
            <a:r>
              <a:rPr lang="en-US" dirty="0" smtClean="0"/>
              <a:t>Cylinder</a:t>
            </a:r>
          </a:p>
          <a:p>
            <a:r>
              <a:rPr lang="en-US" dirty="0" smtClean="0"/>
              <a:t>2</a:t>
            </a:r>
            <a:r>
              <a:rPr lang="en-US" dirty="0">
                <a:latin typeface="Symbol" pitchFamily="18" charset="2"/>
              </a:rPr>
              <a:t>p</a:t>
            </a:r>
            <a:r>
              <a:rPr lang="en-US" dirty="0" smtClean="0"/>
              <a:t>rh+ </a:t>
            </a:r>
            <a:r>
              <a:rPr lang="en-US" dirty="0" smtClean="0"/>
              <a:t>2</a:t>
            </a:r>
            <a:r>
              <a:rPr lang="en-US" dirty="0" smtClean="0">
                <a:latin typeface="Symbol" pitchFamily="18" charset="2"/>
              </a:rPr>
              <a:t>p</a:t>
            </a:r>
            <a:r>
              <a:rPr lang="en-US" dirty="0" smtClean="0"/>
              <a:t>r</a:t>
            </a:r>
            <a:r>
              <a:rPr lang="en-US" baseline="30000" dirty="0" smtClean="0"/>
              <a:t>2</a:t>
            </a:r>
          </a:p>
          <a:p>
            <a:endParaRPr lang="en-US" dirty="0" smtClean="0"/>
          </a:p>
          <a:p>
            <a:endParaRPr lang="en-US" dirty="0" smtClean="0"/>
          </a:p>
          <a:p>
            <a:endParaRPr lang="en-US" baseline="30000" dirty="0"/>
          </a:p>
        </p:txBody>
      </p:sp>
    </p:spTree>
    <p:extLst>
      <p:ext uri="{BB962C8B-B14F-4D97-AF65-F5344CB8AC3E}">
        <p14:creationId xmlns:p14="http://schemas.microsoft.com/office/powerpoint/2010/main" val="4211032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24744" cy="1143000"/>
          </a:xfrm>
        </p:spPr>
        <p:txBody>
          <a:bodyPr/>
          <a:lstStyle/>
          <a:p>
            <a:r>
              <a:rPr lang="en-US" dirty="0" smtClean="0"/>
              <a:t>Prepare for </a:t>
            </a:r>
            <a:r>
              <a:rPr lang="en-US" dirty="0" err="1" smtClean="0"/>
              <a:t>Njask</a:t>
            </a:r>
            <a:endParaRPr lang="en-US" dirty="0"/>
          </a:p>
        </p:txBody>
      </p:sp>
      <p:sp>
        <p:nvSpPr>
          <p:cNvPr id="3" name="Content Placeholder 2"/>
          <p:cNvSpPr>
            <a:spLocks noGrp="1"/>
          </p:cNvSpPr>
          <p:nvPr>
            <p:ph idx="1"/>
          </p:nvPr>
        </p:nvSpPr>
        <p:spPr>
          <a:xfrm>
            <a:off x="1066800" y="1600201"/>
            <a:ext cx="6777317" cy="2209799"/>
          </a:xfrm>
        </p:spPr>
        <p:txBody>
          <a:bodyPr>
            <a:normAutofit fontScale="25000" lnSpcReduction="20000"/>
          </a:bodyPr>
          <a:lstStyle/>
          <a:p>
            <a:r>
              <a:rPr lang="en-US" sz="7200" dirty="0" smtClean="0"/>
              <a:t>The </a:t>
            </a:r>
            <a:r>
              <a:rPr lang="en-US" sz="7200" dirty="0" err="1" smtClean="0"/>
              <a:t>Njask</a:t>
            </a:r>
            <a:r>
              <a:rPr lang="en-US" sz="7200" dirty="0" smtClean="0"/>
              <a:t> consist of three types of questions multiple choice questions, short constructed responses, and open ended responses. Here are some tips to prepare your for this standardized test, and get you familiar with the question types.</a:t>
            </a:r>
          </a:p>
          <a:p>
            <a:pPr marL="68580" indent="0">
              <a:buNone/>
            </a:pPr>
            <a:endParaRPr lang="en-US" sz="7200" dirty="0" smtClean="0"/>
          </a:p>
          <a:p>
            <a:pPr marL="68580" indent="0">
              <a:buNone/>
            </a:pPr>
            <a:r>
              <a:rPr lang="en-US" sz="7200" dirty="0" smtClean="0"/>
              <a:t> </a:t>
            </a:r>
            <a:r>
              <a:rPr lang="en-US" sz="7200" dirty="0"/>
              <a:t> </a:t>
            </a:r>
            <a:r>
              <a:rPr lang="en-US" sz="7200" dirty="0" smtClean="0"/>
              <a:t>Multiple </a:t>
            </a:r>
            <a:r>
              <a:rPr lang="en-US" sz="7200" dirty="0" smtClean="0"/>
              <a:t>Choice Questions</a:t>
            </a:r>
          </a:p>
          <a:p>
            <a:r>
              <a:rPr lang="en-US" sz="7200" dirty="0" smtClean="0"/>
              <a:t>Read the entire question, and focus on the key words such as “not” or “only”</a:t>
            </a:r>
          </a:p>
          <a:p>
            <a:r>
              <a:rPr lang="en-US" sz="7200" dirty="0" smtClean="0"/>
              <a:t>Try to answer the question without the choices, and see if you receive one of the choices</a:t>
            </a:r>
          </a:p>
          <a:p>
            <a:r>
              <a:rPr lang="en-US" sz="7200" dirty="0" smtClean="0"/>
              <a:t>Use process of elimination, and try to take out the wrong choices</a:t>
            </a:r>
          </a:p>
          <a:p>
            <a:r>
              <a:rPr lang="en-US" sz="7200" dirty="0" smtClean="0"/>
              <a:t>If you are stuck between two choices then take an educated guess, and choose your first answer</a:t>
            </a:r>
          </a:p>
          <a:p>
            <a:r>
              <a:rPr lang="en-US" sz="7200" dirty="0" smtClean="0"/>
              <a:t>Make sure you fill in the bubble dark, and completely</a:t>
            </a:r>
          </a:p>
          <a:p>
            <a:pPr marL="68580" indent="0">
              <a:buNone/>
            </a:pPr>
            <a:endParaRPr lang="en-US" sz="7200" dirty="0" smtClean="0"/>
          </a:p>
          <a:p>
            <a:pPr marL="68580" indent="0">
              <a:buNone/>
            </a:pPr>
            <a:endParaRPr lang="en-US" sz="7200"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8731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6777317" cy="5562600"/>
          </a:xfrm>
        </p:spPr>
        <p:txBody>
          <a:bodyPr>
            <a:normAutofit fontScale="92500" lnSpcReduction="20000"/>
          </a:bodyPr>
          <a:lstStyle/>
          <a:p>
            <a:endParaRPr lang="en-US" sz="1800" dirty="0" smtClean="0">
              <a:solidFill>
                <a:schemeClr val="tx1"/>
              </a:solidFill>
            </a:endParaRPr>
          </a:p>
          <a:p>
            <a:pPr marL="68580" indent="0">
              <a:buNone/>
            </a:pPr>
            <a:r>
              <a:rPr lang="en-US" sz="1800" dirty="0" smtClean="0">
                <a:solidFill>
                  <a:schemeClr val="tx1"/>
                </a:solidFill>
              </a:rPr>
              <a:t>  Short </a:t>
            </a:r>
            <a:r>
              <a:rPr lang="en-US" sz="1800" dirty="0">
                <a:solidFill>
                  <a:schemeClr val="tx1"/>
                </a:solidFill>
              </a:rPr>
              <a:t>Constructed Response </a:t>
            </a:r>
            <a:r>
              <a:rPr lang="en-US" sz="1800" dirty="0" smtClean="0">
                <a:solidFill>
                  <a:schemeClr val="tx1"/>
                </a:solidFill>
              </a:rPr>
              <a:t>Questions</a:t>
            </a:r>
          </a:p>
          <a:p>
            <a:r>
              <a:rPr lang="en-US" sz="1800" dirty="0" smtClean="0">
                <a:solidFill>
                  <a:schemeClr val="tx1"/>
                </a:solidFill>
              </a:rPr>
              <a:t>Read the entire question, and look for key words</a:t>
            </a:r>
          </a:p>
          <a:p>
            <a:r>
              <a:rPr lang="en-US" sz="1800" dirty="0" smtClean="0">
                <a:solidFill>
                  <a:schemeClr val="tx1"/>
                </a:solidFill>
              </a:rPr>
              <a:t>Solve the problem, making sure you show all your work</a:t>
            </a:r>
          </a:p>
          <a:p>
            <a:r>
              <a:rPr lang="en-US" sz="1800" dirty="0" smtClean="0">
                <a:solidFill>
                  <a:schemeClr val="tx1"/>
                </a:solidFill>
              </a:rPr>
              <a:t>After you have the correct answer neatly write the answer </a:t>
            </a:r>
          </a:p>
          <a:p>
            <a:endParaRPr lang="en-US" sz="1800" dirty="0">
              <a:solidFill>
                <a:schemeClr val="tx1"/>
              </a:solidFill>
            </a:endParaRPr>
          </a:p>
          <a:p>
            <a:pPr marL="68580" indent="0">
              <a:buNone/>
            </a:pPr>
            <a:r>
              <a:rPr lang="en-US" sz="1800" dirty="0" smtClean="0">
                <a:solidFill>
                  <a:schemeClr val="tx1"/>
                </a:solidFill>
              </a:rPr>
              <a:t> Open </a:t>
            </a:r>
            <a:r>
              <a:rPr lang="en-US" sz="1800" dirty="0">
                <a:solidFill>
                  <a:schemeClr val="tx1"/>
                </a:solidFill>
              </a:rPr>
              <a:t>Ended </a:t>
            </a:r>
            <a:r>
              <a:rPr lang="en-US" sz="1800" dirty="0" smtClean="0">
                <a:solidFill>
                  <a:schemeClr val="tx1"/>
                </a:solidFill>
              </a:rPr>
              <a:t>Response Questions</a:t>
            </a:r>
          </a:p>
          <a:p>
            <a:r>
              <a:rPr lang="en-US" sz="1800" dirty="0" smtClean="0">
                <a:solidFill>
                  <a:schemeClr val="tx1"/>
                </a:solidFill>
              </a:rPr>
              <a:t>Read the entire question, and look for key words</a:t>
            </a:r>
          </a:p>
          <a:p>
            <a:r>
              <a:rPr lang="en-US" sz="1800" dirty="0" smtClean="0">
                <a:solidFill>
                  <a:schemeClr val="tx1"/>
                </a:solidFill>
              </a:rPr>
              <a:t>Began to solve the problem, making sure you show all your work</a:t>
            </a:r>
          </a:p>
          <a:p>
            <a:r>
              <a:rPr lang="en-US" sz="1800" dirty="0" smtClean="0">
                <a:solidFill>
                  <a:schemeClr val="tx1"/>
                </a:solidFill>
              </a:rPr>
              <a:t>After you have the correct answer, explain your work, and steps</a:t>
            </a:r>
          </a:p>
          <a:p>
            <a:r>
              <a:rPr lang="en-US" sz="1800" dirty="0" smtClean="0">
                <a:solidFill>
                  <a:schemeClr val="tx1"/>
                </a:solidFill>
              </a:rPr>
              <a:t>May sure your work neat and </a:t>
            </a:r>
            <a:r>
              <a:rPr lang="en-US" sz="1800" dirty="0" smtClean="0">
                <a:solidFill>
                  <a:schemeClr val="tx1"/>
                </a:solidFill>
              </a:rPr>
              <a:t>legible</a:t>
            </a:r>
          </a:p>
          <a:p>
            <a:pPr marL="68580" indent="0">
              <a:buNone/>
            </a:pPr>
            <a:endParaRPr lang="en-US" sz="1800" dirty="0">
              <a:solidFill>
                <a:schemeClr val="tx1"/>
              </a:solidFill>
            </a:endParaRPr>
          </a:p>
          <a:p>
            <a:pPr marL="68580" indent="0">
              <a:buNone/>
            </a:pPr>
            <a:r>
              <a:rPr lang="en-US" sz="1800" dirty="0" smtClean="0">
                <a:solidFill>
                  <a:schemeClr val="tx1"/>
                </a:solidFill>
              </a:rPr>
              <a:t>  Refer Back To Ms. McKenna’s </a:t>
            </a:r>
            <a:r>
              <a:rPr lang="en-US" sz="1800" dirty="0" err="1" smtClean="0">
                <a:solidFill>
                  <a:schemeClr val="tx1"/>
                </a:solidFill>
              </a:rPr>
              <a:t>Njask</a:t>
            </a:r>
            <a:r>
              <a:rPr lang="en-US" sz="1800" dirty="0" smtClean="0">
                <a:solidFill>
                  <a:schemeClr val="tx1"/>
                </a:solidFill>
              </a:rPr>
              <a:t> Review Work</a:t>
            </a:r>
          </a:p>
          <a:p>
            <a:r>
              <a:rPr lang="en-US" sz="1800" dirty="0" smtClean="0">
                <a:solidFill>
                  <a:schemeClr val="tx1"/>
                </a:solidFill>
              </a:rPr>
              <a:t>Do Now Questions- The questions we answer daily in the beginning of class helps to give practice in multiple choice questions</a:t>
            </a:r>
          </a:p>
          <a:p>
            <a:r>
              <a:rPr lang="en-US" sz="1800" dirty="0" smtClean="0">
                <a:solidFill>
                  <a:schemeClr val="tx1"/>
                </a:solidFill>
              </a:rPr>
              <a:t>Math Packets- Complete all the math packets Ms. McKenna gives you because it will help you get prepared</a:t>
            </a:r>
          </a:p>
          <a:p>
            <a:r>
              <a:rPr lang="en-US" sz="1800" dirty="0" smtClean="0">
                <a:solidFill>
                  <a:schemeClr val="tx1"/>
                </a:solidFill>
              </a:rPr>
              <a:t>Math Formulas</a:t>
            </a:r>
          </a:p>
          <a:p>
            <a:r>
              <a:rPr lang="en-US" sz="1800" dirty="0" smtClean="0">
                <a:solidFill>
                  <a:schemeClr val="tx1"/>
                </a:solidFill>
              </a:rPr>
              <a:t>Notes</a:t>
            </a:r>
          </a:p>
          <a:p>
            <a:endParaRPr lang="en-US" sz="1800" dirty="0"/>
          </a:p>
          <a:p>
            <a:endParaRPr lang="en-US" sz="1800" dirty="0" smtClean="0"/>
          </a:p>
          <a:p>
            <a:endParaRPr lang="en-US" sz="1800" dirty="0" smtClean="0"/>
          </a:p>
          <a:p>
            <a:endParaRPr lang="en-US" sz="1800" dirty="0" smtClean="0"/>
          </a:p>
          <a:p>
            <a:endParaRPr lang="en-US" sz="1800" dirty="0" smtClean="0"/>
          </a:p>
          <a:p>
            <a:pPr marL="68580" indent="0">
              <a:buNone/>
            </a:pPr>
            <a:endParaRPr lang="en-US" sz="1800" dirty="0"/>
          </a:p>
          <a:p>
            <a:pPr marL="68580" indent="0">
              <a:buNone/>
            </a:pPr>
            <a:endParaRPr lang="en-US" sz="1800" dirty="0" smtClean="0"/>
          </a:p>
          <a:p>
            <a:pPr marL="68580" indent="0">
              <a:buNone/>
            </a:pPr>
            <a:endParaRPr lang="en-US" sz="1800" dirty="0"/>
          </a:p>
        </p:txBody>
      </p:sp>
    </p:spTree>
    <p:extLst>
      <p:ext uri="{BB962C8B-B14F-4D97-AF65-F5344CB8AC3E}">
        <p14:creationId xmlns:p14="http://schemas.microsoft.com/office/powerpoint/2010/main" val="4197198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Facts</a:t>
            </a:r>
            <a:endParaRPr lang="en-US" dirty="0"/>
          </a:p>
        </p:txBody>
      </p:sp>
      <p:sp>
        <p:nvSpPr>
          <p:cNvPr id="3" name="Content Placeholder 2"/>
          <p:cNvSpPr>
            <a:spLocks noGrp="1"/>
          </p:cNvSpPr>
          <p:nvPr>
            <p:ph idx="1"/>
          </p:nvPr>
        </p:nvSpPr>
        <p:spPr>
          <a:xfrm>
            <a:off x="1066800" y="2286000"/>
            <a:ext cx="6777317" cy="2971800"/>
          </a:xfrm>
        </p:spPr>
        <p:txBody>
          <a:bodyPr>
            <a:normAutofit fontScale="77500" lnSpcReduction="20000"/>
          </a:bodyPr>
          <a:lstStyle/>
          <a:p>
            <a:pPr>
              <a:buFont typeface="Wingdings" pitchFamily="2" charset="2"/>
              <a:buChar char="§"/>
            </a:pPr>
            <a:r>
              <a:rPr lang="en-US" dirty="0" smtClean="0"/>
              <a:t>An equation has to have an equal sign </a:t>
            </a:r>
          </a:p>
          <a:p>
            <a:pPr>
              <a:buFont typeface="Wingdings" pitchFamily="2" charset="2"/>
              <a:buChar char="§"/>
            </a:pPr>
            <a:r>
              <a:rPr lang="en-US" dirty="0" smtClean="0"/>
              <a:t>The Pythagorean Theorem was first known to Chinese and the Babylonians </a:t>
            </a:r>
            <a:endParaRPr lang="en-US" dirty="0"/>
          </a:p>
          <a:p>
            <a:pPr>
              <a:buFont typeface="Wingdings" pitchFamily="2" charset="2"/>
              <a:buChar char="§"/>
            </a:pPr>
            <a:r>
              <a:rPr lang="en-US" dirty="0" smtClean="0"/>
              <a:t>Math is used in everyday activities, whether it’s trying to play a game of soccer with your friends or even just the grocery shopping </a:t>
            </a:r>
          </a:p>
          <a:p>
            <a:pPr>
              <a:buFont typeface="Wingdings" pitchFamily="2" charset="2"/>
              <a:buChar char="§"/>
            </a:pPr>
            <a:r>
              <a:rPr lang="en-US" dirty="0" smtClean="0"/>
              <a:t>Most of the development of the subject of math gradually </a:t>
            </a:r>
            <a:r>
              <a:rPr lang="en-US" dirty="0"/>
              <a:t>increased during the </a:t>
            </a:r>
            <a:r>
              <a:rPr lang="en-US" dirty="0" smtClean="0"/>
              <a:t> </a:t>
            </a:r>
            <a:r>
              <a:rPr lang="en-US" dirty="0"/>
              <a:t>M</a:t>
            </a:r>
            <a:r>
              <a:rPr lang="en-US" dirty="0" smtClean="0"/>
              <a:t>edieval </a:t>
            </a:r>
            <a:r>
              <a:rPr lang="en-US" dirty="0"/>
              <a:t>A</a:t>
            </a:r>
            <a:r>
              <a:rPr lang="en-US" dirty="0" smtClean="0"/>
              <a:t>ge</a:t>
            </a:r>
            <a:endParaRPr lang="en-US" dirty="0"/>
          </a:p>
          <a:p>
            <a:pPr>
              <a:buFont typeface="Wingdings" pitchFamily="2" charset="2"/>
              <a:buChar char="§"/>
            </a:pPr>
            <a:r>
              <a:rPr lang="en-US" dirty="0" smtClean="0"/>
              <a:t>In the world East of Greece, math was primarily used as a practical science to assist in agriculture, engineering, and business pursuits</a:t>
            </a:r>
            <a:endParaRPr lang="en-US" dirty="0"/>
          </a:p>
        </p:txBody>
      </p:sp>
    </p:spTree>
    <p:extLst>
      <p:ext uri="{BB962C8B-B14F-4D97-AF65-F5344CB8AC3E}">
        <p14:creationId xmlns:p14="http://schemas.microsoft.com/office/powerpoint/2010/main" val="1566960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20940" cy="548640"/>
          </a:xfrm>
        </p:spPr>
        <p:txBody>
          <a:bodyPr>
            <a:normAutofit fontScale="90000"/>
          </a:bodyPr>
          <a:lstStyle/>
          <a:p>
            <a:r>
              <a:rPr lang="en-US" dirty="0" smtClean="0"/>
              <a:t>Accountant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6553" y="1295400"/>
            <a:ext cx="2743199" cy="195942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3966429"/>
            <a:ext cx="2895600" cy="191990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9402" y="1295400"/>
            <a:ext cx="3063595" cy="203868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6553" y="3914033"/>
            <a:ext cx="2857500" cy="2038350"/>
          </a:xfrm>
          <a:prstGeom prst="rect">
            <a:avLst/>
          </a:prstGeom>
        </p:spPr>
      </p:pic>
    </p:spTree>
    <p:extLst>
      <p:ext uri="{BB962C8B-B14F-4D97-AF65-F5344CB8AC3E}">
        <p14:creationId xmlns:p14="http://schemas.microsoft.com/office/powerpoint/2010/main" val="1200738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609600"/>
            <a:ext cx="4114800" cy="701040"/>
          </a:xfrm>
        </p:spPr>
        <p:txBody>
          <a:bodyPr>
            <a:normAutofit fontScale="90000"/>
          </a:bodyPr>
          <a:lstStyle/>
          <a:p>
            <a:r>
              <a:rPr lang="en-US" dirty="0" smtClean="0"/>
              <a:t>Classroom Rules</a:t>
            </a:r>
            <a:endParaRPr lang="en-US" dirty="0"/>
          </a:p>
        </p:txBody>
      </p:sp>
      <p:sp>
        <p:nvSpPr>
          <p:cNvPr id="2" name="Content Placeholder 1"/>
          <p:cNvSpPr>
            <a:spLocks noGrp="1"/>
          </p:cNvSpPr>
          <p:nvPr>
            <p:ph idx="1"/>
          </p:nvPr>
        </p:nvSpPr>
        <p:spPr>
          <a:xfrm>
            <a:off x="838200" y="1447800"/>
            <a:ext cx="7520940" cy="4800600"/>
          </a:xfrm>
        </p:spPr>
        <p:txBody>
          <a:bodyPr>
            <a:normAutofit fontScale="92500" lnSpcReduction="20000"/>
          </a:bodyPr>
          <a:lstStyle/>
          <a:p>
            <a:r>
              <a:rPr lang="en-US" dirty="0" smtClean="0"/>
              <a:t>Be Prompt</a:t>
            </a:r>
          </a:p>
          <a:p>
            <a:pPr>
              <a:buFont typeface="Wingdings" pitchFamily="2" charset="2"/>
              <a:buChar char="§"/>
            </a:pPr>
            <a:r>
              <a:rPr lang="en-US" dirty="0" smtClean="0"/>
              <a:t>Arrive to class on time</a:t>
            </a:r>
          </a:p>
          <a:p>
            <a:pPr>
              <a:buFont typeface="Wingdings" pitchFamily="2" charset="2"/>
              <a:buChar char="§"/>
            </a:pPr>
            <a:r>
              <a:rPr lang="en-US" dirty="0" smtClean="0"/>
              <a:t>Start working on the Do Now immediately</a:t>
            </a:r>
          </a:p>
          <a:p>
            <a:pPr>
              <a:buFont typeface="Wingdings" pitchFamily="2" charset="2"/>
              <a:buChar char="§"/>
            </a:pPr>
            <a:r>
              <a:rPr lang="en-US" dirty="0" smtClean="0"/>
              <a:t>If you are late, make sure to have a pass</a:t>
            </a:r>
          </a:p>
          <a:p>
            <a:r>
              <a:rPr lang="en-US" dirty="0" smtClean="0"/>
              <a:t>Be Productive</a:t>
            </a:r>
          </a:p>
          <a:p>
            <a:pPr>
              <a:buFont typeface="Wingdings" pitchFamily="2" charset="2"/>
              <a:buChar char="§"/>
            </a:pPr>
            <a:r>
              <a:rPr lang="en-US" dirty="0" smtClean="0"/>
              <a:t>Always give your undivided attention, and listen entirely</a:t>
            </a:r>
          </a:p>
          <a:p>
            <a:pPr>
              <a:buFont typeface="Wingdings" pitchFamily="2" charset="2"/>
              <a:buChar char="§"/>
            </a:pPr>
            <a:r>
              <a:rPr lang="en-US" dirty="0" smtClean="0"/>
              <a:t>Participate in class discussions</a:t>
            </a:r>
          </a:p>
          <a:p>
            <a:pPr>
              <a:buFont typeface="Wingdings" pitchFamily="2" charset="2"/>
              <a:buChar char="§"/>
            </a:pPr>
            <a:r>
              <a:rPr lang="en-US" dirty="0" smtClean="0"/>
              <a:t>Remain focused on your work till the teacher dismisses you</a:t>
            </a:r>
          </a:p>
          <a:p>
            <a:r>
              <a:rPr lang="en-US" dirty="0"/>
              <a:t>Be Prepared</a:t>
            </a:r>
          </a:p>
          <a:p>
            <a:pPr>
              <a:buFont typeface="Wingdings" pitchFamily="2" charset="2"/>
              <a:buChar char="§"/>
            </a:pPr>
            <a:r>
              <a:rPr lang="en-US" dirty="0" smtClean="0"/>
              <a:t>You are required to bring to class everyday...</a:t>
            </a:r>
          </a:p>
          <a:p>
            <a:pPr>
              <a:buFont typeface="Wingdings" pitchFamily="2" charset="2"/>
              <a:buChar char="§"/>
            </a:pPr>
            <a:r>
              <a:rPr lang="en-US" dirty="0" smtClean="0"/>
              <a:t>Math binder</a:t>
            </a:r>
          </a:p>
          <a:p>
            <a:pPr>
              <a:buFont typeface="Wingdings" pitchFamily="2" charset="2"/>
              <a:buChar char="§"/>
            </a:pPr>
            <a:r>
              <a:rPr lang="en-US" dirty="0" smtClean="0"/>
              <a:t>Loose leaf paper</a:t>
            </a:r>
          </a:p>
          <a:p>
            <a:pPr marL="0" indent="0"/>
            <a:endParaRPr lang="en-US" dirty="0" smtClean="0"/>
          </a:p>
          <a:p>
            <a:endParaRPr lang="en-US" dirty="0" smtClean="0"/>
          </a:p>
        </p:txBody>
      </p:sp>
    </p:spTree>
    <p:extLst>
      <p:ext uri="{BB962C8B-B14F-4D97-AF65-F5344CB8AC3E}">
        <p14:creationId xmlns:p14="http://schemas.microsoft.com/office/powerpoint/2010/main" val="2584840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1143000"/>
          </a:xfrm>
        </p:spPr>
        <p:txBody>
          <a:bodyPr/>
          <a:lstStyle/>
          <a:p>
            <a:r>
              <a:rPr lang="en-US" dirty="0" smtClean="0"/>
              <a:t>Accountant</a:t>
            </a:r>
            <a:endParaRPr lang="en-US" dirty="0"/>
          </a:p>
        </p:txBody>
      </p:sp>
      <p:sp>
        <p:nvSpPr>
          <p:cNvPr id="3" name="Content Placeholder 2"/>
          <p:cNvSpPr>
            <a:spLocks noGrp="1"/>
          </p:cNvSpPr>
          <p:nvPr>
            <p:ph idx="1"/>
          </p:nvPr>
        </p:nvSpPr>
        <p:spPr>
          <a:xfrm>
            <a:off x="533400" y="1371600"/>
            <a:ext cx="7520940" cy="3579849"/>
          </a:xfrm>
        </p:spPr>
        <p:txBody>
          <a:bodyPr>
            <a:normAutofit fontScale="85000" lnSpcReduction="20000"/>
          </a:bodyPr>
          <a:lstStyle/>
          <a:p>
            <a:r>
              <a:rPr lang="en-US" b="0" dirty="0" smtClean="0"/>
              <a:t>       An </a:t>
            </a:r>
            <a:r>
              <a:rPr lang="en-US" b="0" dirty="0"/>
              <a:t>accountant is an individual who performs accounting tasks for </a:t>
            </a:r>
            <a:r>
              <a:rPr lang="en-US" b="0" dirty="0" smtClean="0"/>
              <a:t>individuals or companies</a:t>
            </a:r>
            <a:r>
              <a:rPr lang="en-US" b="0" dirty="0"/>
              <a:t>. The exact material that an accountant handles varies depending on the size of the company and the accountant's specialization, but generally includes financial records, taxes, and responsibility for the issuing of financial reports. An accountant is one of the primary figures in a business that he or she works for, whether it is a multinational corporation or a small family owned business. Requirements to become an accountant vary upon specialization and nation, but generally include certification through a professional agency and a basic college degree in accounting and finance.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9096" y="4737195"/>
            <a:ext cx="2466975" cy="1847850"/>
          </a:xfrm>
          <a:prstGeom prst="rect">
            <a:avLst/>
          </a:prstGeom>
        </p:spPr>
      </p:pic>
    </p:spTree>
    <p:extLst>
      <p:ext uri="{BB962C8B-B14F-4D97-AF65-F5344CB8AC3E}">
        <p14:creationId xmlns:p14="http://schemas.microsoft.com/office/powerpoint/2010/main" val="4198025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 You Survive!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5796" y="2324100"/>
            <a:ext cx="4391421" cy="3508375"/>
          </a:xfrm>
        </p:spPr>
      </p:pic>
    </p:spTree>
    <p:extLst>
      <p:ext uri="{BB962C8B-B14F-4D97-AF65-F5344CB8AC3E}">
        <p14:creationId xmlns:p14="http://schemas.microsoft.com/office/powerpoint/2010/main" val="376218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20940" cy="3579849"/>
          </a:xfrm>
        </p:spPr>
        <p:txBody>
          <a:bodyPr>
            <a:normAutofit fontScale="85000" lnSpcReduction="10000"/>
          </a:bodyPr>
          <a:lstStyle/>
          <a:p>
            <a:pPr>
              <a:buFont typeface="Wingdings" pitchFamily="2" charset="2"/>
              <a:buChar char="§"/>
            </a:pPr>
            <a:r>
              <a:rPr lang="en-US" dirty="0"/>
              <a:t>2 pencils</a:t>
            </a:r>
          </a:p>
          <a:p>
            <a:pPr>
              <a:buFont typeface="Wingdings" pitchFamily="2" charset="2"/>
              <a:buChar char="§"/>
            </a:pPr>
            <a:r>
              <a:rPr lang="en-US" dirty="0"/>
              <a:t>Your homework</a:t>
            </a:r>
          </a:p>
          <a:p>
            <a:pPr>
              <a:buFont typeface="Wingdings" pitchFamily="2" charset="2"/>
              <a:buChar char="§"/>
            </a:pPr>
            <a:r>
              <a:rPr lang="en-US" dirty="0"/>
              <a:t>Covered math textbook</a:t>
            </a:r>
          </a:p>
          <a:p>
            <a:r>
              <a:rPr lang="en-US" dirty="0" smtClean="0"/>
              <a:t>Be Polite </a:t>
            </a:r>
            <a:endParaRPr lang="en-US" dirty="0"/>
          </a:p>
          <a:p>
            <a:pPr>
              <a:buFont typeface="Wingdings" pitchFamily="2" charset="2"/>
              <a:buChar char="§"/>
            </a:pPr>
            <a:r>
              <a:rPr lang="en-US" dirty="0"/>
              <a:t>Respect yourself, classmates, and teacher</a:t>
            </a:r>
          </a:p>
          <a:p>
            <a:pPr>
              <a:buFont typeface="Wingdings" pitchFamily="2" charset="2"/>
              <a:buChar char="§"/>
            </a:pPr>
            <a:r>
              <a:rPr lang="en-US" dirty="0"/>
              <a:t>Raise your hand, don’t yell across the room</a:t>
            </a:r>
          </a:p>
          <a:p>
            <a:pPr>
              <a:buFont typeface="Wingdings" pitchFamily="2" charset="2"/>
              <a:buChar char="§"/>
            </a:pPr>
            <a:r>
              <a:rPr lang="en-US" dirty="0"/>
              <a:t>Do not speak when others are speaking</a:t>
            </a:r>
          </a:p>
          <a:p>
            <a:pPr>
              <a:buFont typeface="Wingdings" pitchFamily="2" charset="2"/>
              <a:buChar char="§"/>
            </a:pPr>
            <a:r>
              <a:rPr lang="en-US" dirty="0"/>
              <a:t>Keep object and inappropriate language to yourself</a:t>
            </a:r>
          </a:p>
          <a:p>
            <a:pPr>
              <a:buFont typeface="Wingdings" pitchFamily="2" charset="2"/>
              <a:buChar char="§"/>
            </a:pPr>
            <a:r>
              <a:rPr lang="en-US" dirty="0"/>
              <a:t>Chewing gum or eating is prohibited</a:t>
            </a:r>
          </a:p>
          <a:p>
            <a:pPr>
              <a:buFont typeface="Wingdings" pitchFamily="2" charset="2"/>
              <a:buChar char="§"/>
            </a:pPr>
            <a:r>
              <a:rPr lang="en-US" dirty="0"/>
              <a:t>Never leave the room without a pass</a:t>
            </a:r>
          </a:p>
          <a:p>
            <a:endParaRPr lang="en-US" dirty="0"/>
          </a:p>
        </p:txBody>
      </p:sp>
    </p:spTree>
    <p:extLst>
      <p:ext uri="{BB962C8B-B14F-4D97-AF65-F5344CB8AC3E}">
        <p14:creationId xmlns:p14="http://schemas.microsoft.com/office/powerpoint/2010/main" val="304531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Failure To Comply With The </a:t>
            </a:r>
            <a:r>
              <a:rPr lang="en-US" sz="3400" dirty="0"/>
              <a:t>Expectations Will Receive </a:t>
            </a:r>
            <a:endParaRPr lang="en-US" sz="3400" dirty="0"/>
          </a:p>
        </p:txBody>
      </p:sp>
      <p:sp>
        <p:nvSpPr>
          <p:cNvPr id="3" name="Content Placeholder 2"/>
          <p:cNvSpPr>
            <a:spLocks noGrp="1"/>
          </p:cNvSpPr>
          <p:nvPr>
            <p:ph idx="1"/>
          </p:nvPr>
        </p:nvSpPr>
        <p:spPr>
          <a:xfrm>
            <a:off x="1043492" y="2209801"/>
            <a:ext cx="6777317" cy="3962400"/>
          </a:xfrm>
        </p:spPr>
        <p:txBody>
          <a:bodyPr>
            <a:normAutofit fontScale="77500" lnSpcReduction="20000"/>
          </a:bodyPr>
          <a:lstStyle/>
          <a:p>
            <a:r>
              <a:rPr lang="en-US" dirty="0" smtClean="0"/>
              <a:t>1. Warning issued by teacher</a:t>
            </a:r>
          </a:p>
          <a:p>
            <a:r>
              <a:rPr lang="en-US" dirty="0" smtClean="0"/>
              <a:t>2. Parent phone call/ referral to guidance counselor</a:t>
            </a:r>
          </a:p>
          <a:p>
            <a:r>
              <a:rPr lang="en-US" dirty="0" smtClean="0"/>
              <a:t>3. Morning or after-school teacher detention</a:t>
            </a:r>
          </a:p>
          <a:p>
            <a:r>
              <a:rPr lang="en-US" dirty="0" smtClean="0"/>
              <a:t>4. Written referral to administration  </a:t>
            </a:r>
          </a:p>
          <a:p>
            <a:pPr marL="68580" indent="0">
              <a:buNone/>
            </a:pPr>
            <a:r>
              <a:rPr lang="en-US" sz="4900" dirty="0" smtClean="0">
                <a:solidFill>
                  <a:schemeClr val="accent1"/>
                </a:solidFill>
                <a:latin typeface="+mj-lt"/>
                <a:ea typeface="+mj-ea"/>
                <a:cs typeface="+mj-cs"/>
              </a:rPr>
              <a:t>Preparation</a:t>
            </a:r>
            <a:endParaRPr lang="en-US" sz="4900" dirty="0">
              <a:solidFill>
                <a:schemeClr val="accent1"/>
              </a:solidFill>
              <a:latin typeface="+mj-lt"/>
              <a:ea typeface="+mj-ea"/>
              <a:cs typeface="+mj-cs"/>
            </a:endParaRPr>
          </a:p>
          <a:p>
            <a:pPr marL="68580" indent="0">
              <a:buNone/>
            </a:pPr>
            <a:r>
              <a:rPr lang="en-US" dirty="0" smtClean="0"/>
              <a:t>You </a:t>
            </a:r>
            <a:r>
              <a:rPr lang="en-US" dirty="0"/>
              <a:t>must bring these items to class everyday </a:t>
            </a:r>
            <a:endParaRPr lang="en-US" dirty="0" smtClean="0"/>
          </a:p>
          <a:p>
            <a:r>
              <a:rPr lang="en-US" dirty="0" smtClean="0"/>
              <a:t>Three </a:t>
            </a:r>
            <a:r>
              <a:rPr lang="en-US" dirty="0"/>
              <a:t>Ring </a:t>
            </a:r>
            <a:r>
              <a:rPr lang="en-US" dirty="0" smtClean="0"/>
              <a:t>Binder</a:t>
            </a:r>
          </a:p>
          <a:p>
            <a:r>
              <a:rPr lang="en-US" dirty="0"/>
              <a:t>Loose Leaf </a:t>
            </a:r>
            <a:r>
              <a:rPr lang="en-US" dirty="0" smtClean="0"/>
              <a:t>Paper</a:t>
            </a:r>
            <a:endParaRPr lang="en-US" dirty="0"/>
          </a:p>
          <a:p>
            <a:r>
              <a:rPr lang="en-US" dirty="0"/>
              <a:t>Marble Notebook</a:t>
            </a:r>
          </a:p>
          <a:p>
            <a:r>
              <a:rPr lang="en-US" dirty="0"/>
              <a:t>Two Dividers</a:t>
            </a:r>
          </a:p>
          <a:p>
            <a:r>
              <a:rPr lang="en-US" dirty="0"/>
              <a:t>Pencils</a:t>
            </a:r>
          </a:p>
          <a:p>
            <a:r>
              <a:rPr lang="en-US" dirty="0"/>
              <a:t>A Colored Pen</a:t>
            </a:r>
          </a:p>
          <a:p>
            <a:endParaRPr lang="en-US" dirty="0"/>
          </a:p>
        </p:txBody>
      </p:sp>
    </p:spTree>
    <p:extLst>
      <p:ext uri="{BB962C8B-B14F-4D97-AF65-F5344CB8AC3E}">
        <p14:creationId xmlns:p14="http://schemas.microsoft.com/office/powerpoint/2010/main" val="3382658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81000"/>
            <a:ext cx="7024744" cy="1143000"/>
          </a:xfrm>
        </p:spPr>
        <p:txBody>
          <a:bodyPr/>
          <a:lstStyle/>
          <a:p>
            <a:r>
              <a:rPr lang="en-US" dirty="0" smtClean="0"/>
              <a:t>Homework Assignments</a:t>
            </a:r>
            <a:endParaRPr lang="en-US" dirty="0"/>
          </a:p>
        </p:txBody>
      </p:sp>
      <p:sp>
        <p:nvSpPr>
          <p:cNvPr id="2" name="Content Placeholder 1"/>
          <p:cNvSpPr>
            <a:spLocks noGrp="1"/>
          </p:cNvSpPr>
          <p:nvPr>
            <p:ph idx="1"/>
          </p:nvPr>
        </p:nvSpPr>
        <p:spPr>
          <a:xfrm>
            <a:off x="914400" y="1752600"/>
            <a:ext cx="7543800" cy="4191000"/>
          </a:xfrm>
        </p:spPr>
        <p:txBody>
          <a:bodyPr>
            <a:normAutofit fontScale="70000" lnSpcReduction="20000"/>
          </a:bodyPr>
          <a:lstStyle/>
          <a:p>
            <a:r>
              <a:rPr lang="en-US" dirty="0" smtClean="0"/>
              <a:t>Value</a:t>
            </a:r>
          </a:p>
          <a:p>
            <a:pPr>
              <a:buFont typeface="Wingdings" pitchFamily="2" charset="2"/>
              <a:buChar char="§"/>
            </a:pPr>
            <a:r>
              <a:rPr lang="en-US" dirty="0" smtClean="0"/>
              <a:t>Homework/Participation/Classwork is 15% of your grade</a:t>
            </a:r>
          </a:p>
          <a:p>
            <a:pPr>
              <a:buFont typeface="Wingdings" pitchFamily="2" charset="2"/>
              <a:buChar char="§"/>
            </a:pPr>
            <a:r>
              <a:rPr lang="en-US" dirty="0" smtClean="0"/>
              <a:t>Each homework assignment is worth 1 </a:t>
            </a:r>
            <a:r>
              <a:rPr lang="en-US" dirty="0" err="1" smtClean="0"/>
              <a:t>pt</a:t>
            </a:r>
            <a:endParaRPr lang="en-US" dirty="0" smtClean="0"/>
          </a:p>
          <a:p>
            <a:r>
              <a:rPr lang="en-US" dirty="0" smtClean="0"/>
              <a:t>Full Credit</a:t>
            </a:r>
          </a:p>
          <a:p>
            <a:pPr>
              <a:buFont typeface="Wingdings" pitchFamily="2" charset="2"/>
              <a:buChar char="§"/>
            </a:pPr>
            <a:r>
              <a:rPr lang="en-US" dirty="0" smtClean="0"/>
              <a:t>Full Heading</a:t>
            </a:r>
          </a:p>
          <a:p>
            <a:pPr>
              <a:buFont typeface="Wingdings" pitchFamily="2" charset="2"/>
              <a:buChar char="§"/>
            </a:pPr>
            <a:r>
              <a:rPr lang="en-US" dirty="0" smtClean="0"/>
              <a:t>Attempt all problems </a:t>
            </a:r>
          </a:p>
          <a:p>
            <a:pPr>
              <a:buFont typeface="Wingdings" pitchFamily="2" charset="2"/>
              <a:buChar char="§"/>
            </a:pPr>
            <a:r>
              <a:rPr lang="en-US" dirty="0" smtClean="0"/>
              <a:t>Shows all </a:t>
            </a:r>
            <a:r>
              <a:rPr lang="en-US" dirty="0" smtClean="0"/>
              <a:t>work</a:t>
            </a:r>
          </a:p>
          <a:p>
            <a:pPr>
              <a:buFont typeface="Wingdings" pitchFamily="2" charset="2"/>
              <a:buChar char="§"/>
            </a:pPr>
            <a:r>
              <a:rPr lang="en-US" dirty="0" smtClean="0"/>
              <a:t>Show All steps</a:t>
            </a:r>
            <a:endParaRPr lang="en-US" dirty="0" smtClean="0"/>
          </a:p>
          <a:p>
            <a:pPr>
              <a:buFont typeface="Wingdings" pitchFamily="2" charset="2"/>
              <a:buChar char="§"/>
            </a:pPr>
            <a:r>
              <a:rPr lang="en-US" dirty="0" smtClean="0"/>
              <a:t>Done in </a:t>
            </a:r>
            <a:r>
              <a:rPr lang="en-US" dirty="0" smtClean="0"/>
              <a:t>PENCIL</a:t>
            </a:r>
          </a:p>
          <a:p>
            <a:pPr>
              <a:buFont typeface="Wingdings" pitchFamily="2" charset="2"/>
              <a:buChar char="§"/>
            </a:pPr>
            <a:r>
              <a:rPr lang="en-US" dirty="0" smtClean="0"/>
              <a:t>Copy the questions (if Ms. McKenna says)</a:t>
            </a:r>
          </a:p>
          <a:p>
            <a:pPr>
              <a:buFont typeface="Wingdings" pitchFamily="2" charset="2"/>
              <a:buChar char="§"/>
            </a:pPr>
            <a:r>
              <a:rPr lang="en-US" dirty="0" smtClean="0"/>
              <a:t>Attempt all questions!</a:t>
            </a:r>
            <a:endParaRPr lang="en-US" dirty="0" smtClean="0"/>
          </a:p>
          <a:p>
            <a:pPr marL="0" indent="0"/>
            <a:r>
              <a:rPr lang="en-US" dirty="0" smtClean="0"/>
              <a:t>If you do not have homework the day it is due, you may bring it in the next day for ½ credit.</a:t>
            </a:r>
          </a:p>
          <a:p>
            <a:pPr marL="0" indent="0">
              <a:buNone/>
            </a:pPr>
            <a:endParaRPr lang="en-US" dirty="0" smtClean="0"/>
          </a:p>
          <a:p>
            <a:pPr marL="0" indent="0"/>
            <a:r>
              <a:rPr lang="en-US" dirty="0" smtClean="0"/>
              <a:t>If you are absent it is your responsibility to obtain any missing assignments and hand in the due homework</a:t>
            </a:r>
          </a:p>
          <a:p>
            <a:endParaRPr lang="en-US" dirty="0" smtClean="0"/>
          </a:p>
          <a:p>
            <a:endParaRPr lang="en-US" dirty="0"/>
          </a:p>
        </p:txBody>
      </p:sp>
    </p:spTree>
    <p:extLst>
      <p:ext uri="{BB962C8B-B14F-4D97-AF65-F5344CB8AC3E}">
        <p14:creationId xmlns:p14="http://schemas.microsoft.com/office/powerpoint/2010/main" val="986695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609600"/>
            <a:ext cx="7024744" cy="1143000"/>
          </a:xfrm>
        </p:spPr>
        <p:txBody>
          <a:bodyPr/>
          <a:lstStyle/>
          <a:p>
            <a:r>
              <a:rPr lang="en-US" dirty="0" smtClean="0"/>
              <a:t>Test /Quizzes/Projects</a:t>
            </a:r>
            <a:endParaRPr lang="en-US" dirty="0"/>
          </a:p>
        </p:txBody>
      </p:sp>
      <p:sp>
        <p:nvSpPr>
          <p:cNvPr id="2" name="Content Placeholder 1"/>
          <p:cNvSpPr>
            <a:spLocks noGrp="1"/>
          </p:cNvSpPr>
          <p:nvPr>
            <p:ph idx="1"/>
          </p:nvPr>
        </p:nvSpPr>
        <p:spPr>
          <a:xfrm>
            <a:off x="1066800" y="1828800"/>
            <a:ext cx="6777317" cy="4419600"/>
          </a:xfrm>
        </p:spPr>
        <p:txBody>
          <a:bodyPr>
            <a:normAutofit fontScale="85000" lnSpcReduction="20000"/>
          </a:bodyPr>
          <a:lstStyle/>
          <a:p>
            <a:r>
              <a:rPr lang="en-US" sz="2200" dirty="0" smtClean="0"/>
              <a:t>Value</a:t>
            </a:r>
          </a:p>
          <a:p>
            <a:pPr>
              <a:buFont typeface="Wingdings" pitchFamily="2" charset="2"/>
              <a:buChar char="§"/>
            </a:pPr>
            <a:r>
              <a:rPr lang="en-US" sz="2200" dirty="0" smtClean="0"/>
              <a:t>Quizzes are 35% of your grade (40-60 </a:t>
            </a:r>
            <a:r>
              <a:rPr lang="en-US" sz="2200" dirty="0" err="1" smtClean="0"/>
              <a:t>pts</a:t>
            </a:r>
            <a:r>
              <a:rPr lang="en-US" sz="2200" dirty="0"/>
              <a:t> </a:t>
            </a:r>
            <a:r>
              <a:rPr lang="en-US" sz="2200" dirty="0" smtClean="0"/>
              <a:t>each) </a:t>
            </a:r>
          </a:p>
          <a:p>
            <a:pPr>
              <a:buFont typeface="Wingdings" pitchFamily="2" charset="2"/>
              <a:buChar char="§"/>
            </a:pPr>
            <a:r>
              <a:rPr lang="en-US" sz="2200" dirty="0" smtClean="0"/>
              <a:t>Test/Projects are 50% of your grade (100 points for each)</a:t>
            </a:r>
          </a:p>
          <a:p>
            <a:r>
              <a:rPr lang="en-US" sz="2200" dirty="0" smtClean="0"/>
              <a:t>Study for a Test/Quiz</a:t>
            </a:r>
            <a:endParaRPr lang="en-US" sz="2200" dirty="0"/>
          </a:p>
          <a:p>
            <a:pPr>
              <a:buFont typeface="Wingdings" pitchFamily="2" charset="2"/>
              <a:buChar char="§"/>
            </a:pPr>
            <a:r>
              <a:rPr lang="en-US" sz="2200" dirty="0" smtClean="0"/>
              <a:t>Review the lesson notes from class, and the textbook</a:t>
            </a:r>
          </a:p>
          <a:p>
            <a:pPr>
              <a:buFont typeface="Wingdings" pitchFamily="2" charset="2"/>
              <a:buChar char="§"/>
            </a:pPr>
            <a:r>
              <a:rPr lang="en-US" sz="2200" dirty="0" smtClean="0"/>
              <a:t>Look over your homework, and classwork</a:t>
            </a:r>
          </a:p>
          <a:p>
            <a:pPr>
              <a:buFont typeface="Wingdings" pitchFamily="2" charset="2"/>
              <a:buChar char="§"/>
            </a:pPr>
            <a:r>
              <a:rPr lang="en-US" sz="2200" dirty="0" smtClean="0"/>
              <a:t>Do practice problems, and attempt the study guide in the textbook</a:t>
            </a:r>
          </a:p>
          <a:p>
            <a:pPr>
              <a:buFont typeface="Wingdings" pitchFamily="2" charset="2"/>
              <a:buChar char="§"/>
            </a:pPr>
            <a:r>
              <a:rPr lang="en-US" sz="2200" dirty="0" smtClean="0"/>
              <a:t>Examine the review sheet (if one is given), and make sure you understand everything on it</a:t>
            </a:r>
          </a:p>
          <a:p>
            <a:pPr>
              <a:buFont typeface="Wingdings" pitchFamily="2" charset="2"/>
              <a:buChar char="§"/>
            </a:pPr>
            <a:r>
              <a:rPr lang="en-US" sz="2200" dirty="0" smtClean="0"/>
              <a:t>Ask Ms. McKenna or another student if you have questions concerning the quiz/test</a:t>
            </a:r>
          </a:p>
          <a:p>
            <a:pPr>
              <a:buFont typeface="Wingdings" pitchFamily="2" charset="2"/>
              <a:buChar char="§"/>
            </a:pPr>
            <a:r>
              <a:rPr lang="en-US" sz="2200" dirty="0" smtClean="0"/>
              <a:t>Stop by and ask Ms. McKenna for extra help if you are struggling to keep up in class, or don’t understand the material</a:t>
            </a:r>
          </a:p>
          <a:p>
            <a:endParaRPr lang="en-US" sz="22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93588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6777317" cy="4876800"/>
          </a:xfrm>
        </p:spPr>
        <p:txBody>
          <a:bodyPr>
            <a:normAutofit fontScale="70000" lnSpcReduction="20000"/>
          </a:bodyPr>
          <a:lstStyle/>
          <a:p>
            <a:r>
              <a:rPr lang="en-US" sz="2600" dirty="0" smtClean="0"/>
              <a:t>Do Well on Test/Quizzes</a:t>
            </a:r>
          </a:p>
          <a:p>
            <a:pPr>
              <a:buFont typeface="Wingdings" pitchFamily="2" charset="2"/>
              <a:buChar char="§"/>
            </a:pPr>
            <a:r>
              <a:rPr lang="en-US" sz="2600" dirty="0" smtClean="0"/>
              <a:t>Study the material being tested, and make sure you understand it completely </a:t>
            </a:r>
          </a:p>
          <a:p>
            <a:pPr>
              <a:buFont typeface="Wingdings" pitchFamily="2" charset="2"/>
              <a:buChar char="§"/>
            </a:pPr>
            <a:r>
              <a:rPr lang="en-US" sz="2600" dirty="0" smtClean="0"/>
              <a:t>Follow the directions completely</a:t>
            </a:r>
          </a:p>
          <a:p>
            <a:pPr>
              <a:buFont typeface="Wingdings" pitchFamily="2" charset="2"/>
              <a:buChar char="§"/>
            </a:pPr>
            <a:r>
              <a:rPr lang="en-US" sz="2600" dirty="0" smtClean="0"/>
              <a:t>Show all your work </a:t>
            </a:r>
          </a:p>
          <a:p>
            <a:pPr>
              <a:buFont typeface="Wingdings" pitchFamily="2" charset="2"/>
              <a:buChar char="§"/>
            </a:pPr>
            <a:r>
              <a:rPr lang="en-US" sz="2600" dirty="0" smtClean="0"/>
              <a:t>Make sure your handwriting is neat and legible</a:t>
            </a:r>
          </a:p>
          <a:p>
            <a:pPr>
              <a:buFont typeface="Wingdings" pitchFamily="2" charset="2"/>
              <a:buChar char="§"/>
            </a:pPr>
            <a:r>
              <a:rPr lang="en-US" sz="2600" dirty="0" smtClean="0"/>
              <a:t>Label your answer if necessary</a:t>
            </a:r>
          </a:p>
          <a:p>
            <a:pPr>
              <a:buFont typeface="Wingdings" pitchFamily="2" charset="2"/>
              <a:buChar char="§"/>
            </a:pPr>
            <a:r>
              <a:rPr lang="en-US" sz="2600" dirty="0" smtClean="0"/>
              <a:t>Make sure to go at a swift paste, and  finish each </a:t>
            </a:r>
            <a:r>
              <a:rPr lang="en-US" sz="2600" dirty="0" smtClean="0"/>
              <a:t>question</a:t>
            </a:r>
          </a:p>
          <a:p>
            <a:pPr>
              <a:buFont typeface="Wingdings" pitchFamily="2" charset="2"/>
              <a:buChar char="§"/>
            </a:pPr>
            <a:r>
              <a:rPr lang="en-US" sz="2600" dirty="0" smtClean="0"/>
              <a:t>Focus on the test completely, not your classmates</a:t>
            </a:r>
          </a:p>
          <a:p>
            <a:pPr>
              <a:buFont typeface="Wingdings" pitchFamily="2" charset="2"/>
              <a:buChar char="§"/>
            </a:pPr>
            <a:r>
              <a:rPr lang="en-US" sz="2600" dirty="0" smtClean="0"/>
              <a:t>Try your best!</a:t>
            </a:r>
          </a:p>
          <a:p>
            <a:pPr>
              <a:buFont typeface="Wingdings" pitchFamily="2" charset="2"/>
              <a:buChar char="§"/>
            </a:pPr>
            <a:endParaRPr lang="en-US" sz="2600" dirty="0" smtClean="0"/>
          </a:p>
          <a:p>
            <a:r>
              <a:rPr lang="en-US" sz="2600" dirty="0" smtClean="0"/>
              <a:t>Do Well on Projects</a:t>
            </a:r>
          </a:p>
          <a:p>
            <a:pPr>
              <a:buFont typeface="Wingdings" pitchFamily="2" charset="2"/>
              <a:buChar char="§"/>
            </a:pPr>
            <a:r>
              <a:rPr lang="en-US" sz="2600" dirty="0" smtClean="0"/>
              <a:t>Follow the directions, and instructions</a:t>
            </a:r>
          </a:p>
          <a:p>
            <a:pPr>
              <a:buFont typeface="Wingdings" pitchFamily="2" charset="2"/>
              <a:buChar char="§"/>
            </a:pPr>
            <a:r>
              <a:rPr lang="en-US" sz="2600" dirty="0" smtClean="0"/>
              <a:t>Complete all the requirements</a:t>
            </a:r>
            <a:endParaRPr lang="en-US" sz="2600" dirty="0"/>
          </a:p>
          <a:p>
            <a:pPr>
              <a:buFont typeface="Wingdings" pitchFamily="2" charset="2"/>
              <a:buChar char="§"/>
            </a:pPr>
            <a:r>
              <a:rPr lang="en-US" sz="2600" dirty="0" smtClean="0"/>
              <a:t>Be Creative</a:t>
            </a:r>
          </a:p>
          <a:p>
            <a:pPr>
              <a:buFont typeface="Wingdings" pitchFamily="2" charset="2"/>
              <a:buChar char="§"/>
            </a:pPr>
            <a:r>
              <a:rPr lang="en-US" sz="2600" dirty="0" smtClean="0"/>
              <a:t>Make sure to hand it in on </a:t>
            </a:r>
            <a:r>
              <a:rPr lang="en-US" sz="2600" dirty="0" smtClean="0"/>
              <a:t>time</a:t>
            </a:r>
          </a:p>
          <a:p>
            <a:pPr>
              <a:buFont typeface="Wingdings" pitchFamily="2" charset="2"/>
              <a:buChar char="§"/>
            </a:pPr>
            <a:r>
              <a:rPr lang="en-US" sz="2600" dirty="0" smtClean="0"/>
              <a:t>Check it when completed</a:t>
            </a:r>
          </a:p>
          <a:p>
            <a:pPr>
              <a:buFont typeface="Wingdings" pitchFamily="2" charset="2"/>
              <a:buChar char="§"/>
            </a:pPr>
            <a:endParaRPr lang="en-US" sz="2600" dirty="0" smtClean="0"/>
          </a:p>
          <a:p>
            <a:pPr>
              <a:buFont typeface="Wingdings" pitchFamily="2" charset="2"/>
              <a:buChar char="§"/>
            </a:pPr>
            <a:endParaRPr lang="en-US" sz="2600" dirty="0" smtClean="0"/>
          </a:p>
          <a:p>
            <a:pPr>
              <a:buFont typeface="Wingdings" pitchFamily="2" charset="2"/>
              <a:buChar char="§"/>
            </a:pPr>
            <a:endParaRPr lang="en-US" sz="2200" dirty="0" smtClean="0"/>
          </a:p>
          <a:p>
            <a:pPr>
              <a:buFont typeface="Wingdings" pitchFamily="2" charset="2"/>
              <a:buChar char="§"/>
            </a:pPr>
            <a:endParaRPr lang="en-US" sz="2200" dirty="0" smtClean="0"/>
          </a:p>
          <a:p>
            <a:endParaRPr lang="en-US" sz="2200" dirty="0" smtClean="0"/>
          </a:p>
          <a:p>
            <a:endParaRPr lang="en-US" sz="2200" dirty="0"/>
          </a:p>
          <a:p>
            <a:pPr>
              <a:buFont typeface="Wingdings" pitchFamily="2" charset="2"/>
              <a:buChar char="§"/>
            </a:pPr>
            <a:endParaRPr lang="en-US" sz="2200" dirty="0" smtClean="0"/>
          </a:p>
          <a:p>
            <a:pPr>
              <a:buFont typeface="Wingdings" pitchFamily="2" charset="2"/>
              <a:buChar char="§"/>
            </a:pPr>
            <a:endParaRPr lang="en-US" sz="2200" dirty="0" smtClean="0"/>
          </a:p>
          <a:p>
            <a:endParaRPr lang="en-US" dirty="0" smtClean="0"/>
          </a:p>
          <a:p>
            <a:endParaRPr lang="en-US" dirty="0"/>
          </a:p>
        </p:txBody>
      </p:sp>
    </p:spTree>
    <p:extLst>
      <p:ext uri="{BB962C8B-B14F-4D97-AF65-F5344CB8AC3E}">
        <p14:creationId xmlns:p14="http://schemas.microsoft.com/office/powerpoint/2010/main" val="2769305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024744" cy="1143000"/>
          </a:xfrm>
        </p:spPr>
        <p:txBody>
          <a:bodyPr>
            <a:normAutofit/>
          </a:bodyPr>
          <a:lstStyle/>
          <a:p>
            <a:r>
              <a:rPr lang="en-US" sz="3200" dirty="0" smtClean="0"/>
              <a:t>Incorporating the Skills That We Have Learned</a:t>
            </a:r>
            <a:endParaRPr lang="en-US" sz="3200" dirty="0"/>
          </a:p>
        </p:txBody>
      </p:sp>
      <p:sp>
        <p:nvSpPr>
          <p:cNvPr id="3" name="Content Placeholder 2"/>
          <p:cNvSpPr>
            <a:spLocks noGrp="1"/>
          </p:cNvSpPr>
          <p:nvPr>
            <p:ph idx="1"/>
          </p:nvPr>
        </p:nvSpPr>
        <p:spPr>
          <a:xfrm>
            <a:off x="1066800" y="1828800"/>
            <a:ext cx="6777317" cy="4038600"/>
          </a:xfrm>
        </p:spPr>
        <p:txBody>
          <a:bodyPr>
            <a:normAutofit fontScale="32500" lnSpcReduction="20000"/>
          </a:bodyPr>
          <a:lstStyle/>
          <a:p>
            <a:r>
              <a:rPr lang="en-US" sz="5200" dirty="0" smtClean="0"/>
              <a:t>Standardized Test</a:t>
            </a:r>
          </a:p>
          <a:p>
            <a:pPr marL="68580" indent="0">
              <a:buNone/>
            </a:pPr>
            <a:r>
              <a:rPr lang="en-US" sz="5200" dirty="0" smtClean="0"/>
              <a:t>In order to excel on standardized tests you are required to use math skills, and knowledge. The following test that you will be taking eventually involve math.</a:t>
            </a:r>
          </a:p>
          <a:p>
            <a:r>
              <a:rPr lang="en-US" sz="5200" dirty="0" err="1" smtClean="0"/>
              <a:t>Njask</a:t>
            </a:r>
            <a:endParaRPr lang="en-US" sz="5200" dirty="0" smtClean="0"/>
          </a:p>
          <a:p>
            <a:r>
              <a:rPr lang="en-US" sz="5200" dirty="0" smtClean="0"/>
              <a:t>SAT</a:t>
            </a:r>
          </a:p>
          <a:p>
            <a:r>
              <a:rPr lang="en-US" sz="5200" dirty="0" smtClean="0"/>
              <a:t>GED</a:t>
            </a:r>
          </a:p>
          <a:p>
            <a:r>
              <a:rPr lang="en-US" sz="5200" dirty="0" smtClean="0"/>
              <a:t>Careers</a:t>
            </a:r>
          </a:p>
          <a:p>
            <a:pPr marL="68580" indent="0">
              <a:buNone/>
            </a:pPr>
            <a:r>
              <a:rPr lang="en-US" sz="5200" dirty="0" smtClean="0"/>
              <a:t>In order to get into any occupational field that requires you to receive a higher education you must use math. </a:t>
            </a:r>
          </a:p>
          <a:p>
            <a:r>
              <a:rPr lang="en-US" sz="5200" dirty="0" smtClean="0"/>
              <a:t>Computer Science</a:t>
            </a:r>
          </a:p>
          <a:p>
            <a:r>
              <a:rPr lang="en-US" sz="5200" dirty="0" smtClean="0"/>
              <a:t>Engineering</a:t>
            </a:r>
          </a:p>
          <a:p>
            <a:r>
              <a:rPr lang="en-US" sz="5200" dirty="0" smtClean="0"/>
              <a:t>Medicine</a:t>
            </a:r>
          </a:p>
          <a:p>
            <a:r>
              <a:rPr lang="en-US" sz="5200" dirty="0" smtClean="0"/>
              <a:t>Commerce Analyst</a:t>
            </a:r>
          </a:p>
          <a:p>
            <a:r>
              <a:rPr lang="en-US" sz="5200" dirty="0" smtClean="0"/>
              <a:t>Electronics</a:t>
            </a:r>
          </a:p>
          <a:p>
            <a:r>
              <a:rPr lang="en-US" sz="5200" dirty="0" smtClean="0"/>
              <a:t>Scientist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01629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Formulas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6909" y="2324100"/>
            <a:ext cx="4149195" cy="3508375"/>
          </a:xfrm>
        </p:spPr>
      </p:pic>
    </p:spTree>
    <p:extLst>
      <p:ext uri="{BB962C8B-B14F-4D97-AF65-F5344CB8AC3E}">
        <p14:creationId xmlns:p14="http://schemas.microsoft.com/office/powerpoint/2010/main" val="2106428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1688</TotalTime>
  <Words>1173</Words>
  <Application>Microsoft Office PowerPoint</Application>
  <PresentationFormat>On-screen Show (4:3)</PresentationFormat>
  <Paragraphs>219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How to Survive Miss McKenna's Math Class</vt:lpstr>
      <vt:lpstr>Classroom Rules</vt:lpstr>
      <vt:lpstr>PowerPoint Presentation</vt:lpstr>
      <vt:lpstr>Failure To Comply With The Expectations Will Receive </vt:lpstr>
      <vt:lpstr>Homework Assignments</vt:lpstr>
      <vt:lpstr>Test /Quizzes/Projects</vt:lpstr>
      <vt:lpstr>PowerPoint Presentation</vt:lpstr>
      <vt:lpstr>Incorporating the Skills That We Have Learned</vt:lpstr>
      <vt:lpstr>Formulas</vt:lpstr>
      <vt:lpstr>Equivalents</vt:lpstr>
      <vt:lpstr>PowerPoint Presentation</vt:lpstr>
      <vt:lpstr>Circumference/Perimeter</vt:lpstr>
      <vt:lpstr>Area</vt:lpstr>
      <vt:lpstr>Volume</vt:lpstr>
      <vt:lpstr>Surface Area</vt:lpstr>
      <vt:lpstr>Prepare for Njask</vt:lpstr>
      <vt:lpstr>PowerPoint Presentation</vt:lpstr>
      <vt:lpstr>Math Facts</vt:lpstr>
      <vt:lpstr>Accountant</vt:lpstr>
      <vt:lpstr>Accountant</vt:lpstr>
      <vt:lpstr>Hope You Survive!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survive miss McKenna's math class</dc:title>
  <dc:creator>Rhea</dc:creator>
  <cp:lastModifiedBy>Rhea</cp:lastModifiedBy>
  <cp:revision>35</cp:revision>
  <dcterms:created xsi:type="dcterms:W3CDTF">2013-05-29T01:49:13Z</dcterms:created>
  <dcterms:modified xsi:type="dcterms:W3CDTF">2013-06-12T02:47:23Z</dcterms:modified>
</cp:coreProperties>
</file>